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9"/>
  </p:notesMasterIdLst>
  <p:sldIdLst>
    <p:sldId id="333" r:id="rId2"/>
    <p:sldId id="337" r:id="rId3"/>
    <p:sldId id="338" r:id="rId4"/>
    <p:sldId id="340" r:id="rId5"/>
    <p:sldId id="341" r:id="rId6"/>
    <p:sldId id="334" r:id="rId7"/>
    <p:sldId id="300" r:id="rId8"/>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8"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6" clrIdx="6"/>
  <p:cmAuthor id="1" name="Carol L" initials="CL" lastIdx="33" clrIdx="0"/>
  <p:cmAuthor id="8" name="Eleanor Ward" initials="EW" lastIdx="13" clrIdx="7"/>
  <p:cmAuthor id="2" name="Lucy Marcovitch" initials="" lastIdx="26" clrIdx="1"/>
  <p:cmAuthor id="3" name="Natasha Sankarsingh" initials="NS" lastIdx="1" clrIdx="2"/>
  <p:cmAuthor id="4" name="Florence Ackland" initials="FA" lastIdx="11" clrIdx="3"/>
  <p:cmAuthor id="5" name="Scott Duncan-Brown" initials="SD" lastIdx="10" clrIdx="4"/>
  <p:cmAuthor id="6" name="Helen" initials="HH"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0" autoAdjust="0"/>
    <p:restoredTop sz="88132" autoAdjust="0"/>
  </p:normalViewPr>
  <p:slideViewPr>
    <p:cSldViewPr snapToGrid="0">
      <p:cViewPr varScale="1">
        <p:scale>
          <a:sx n="100" d="100"/>
          <a:sy n="100" d="100"/>
        </p:scale>
        <p:origin x="1332" y="84"/>
      </p:cViewPr>
      <p:guideLst>
        <p:guide orient="horz" pos="1638"/>
        <p:guide pos="3840"/>
      </p:guideLst>
    </p:cSldViewPr>
  </p:slideViewPr>
  <p:outlineViewPr>
    <p:cViewPr>
      <p:scale>
        <a:sx n="33" d="100"/>
        <a:sy n="33" d="100"/>
      </p:scale>
      <p:origin x="0" y="400"/>
    </p:cViewPr>
  </p:outlineViewPr>
  <p:notesTextViewPr>
    <p:cViewPr>
      <p:scale>
        <a:sx n="66" d="100"/>
        <a:sy n="66" d="100"/>
      </p:scale>
      <p:origin x="0" y="0"/>
    </p:cViewPr>
  </p:notesTextViewPr>
  <p:sorterViewPr>
    <p:cViewPr>
      <p:scale>
        <a:sx n="183" d="100"/>
        <a:sy n="183" d="100"/>
      </p:scale>
      <p:origin x="0" y="0"/>
    </p:cViewPr>
  </p:sorterViewPr>
  <p:notesViewPr>
    <p:cSldViewPr snapToGrid="0">
      <p:cViewPr varScale="1">
        <p:scale>
          <a:sx n="76" d="100"/>
          <a:sy n="76" d="100"/>
        </p:scale>
        <p:origin x="4080" y="12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2205579-11E6-499C-995E-3CB94FC74A5C}" type="datetimeFigureOut">
              <a:rPr lang="en-GB" smtClean="0"/>
              <a:t>07/04/2020</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E59A33D-FCE9-43E0-9324-8294EC88F184}" type="slidenum">
              <a:rPr lang="en-GB" smtClean="0"/>
              <a:t>‹#›</a:t>
            </a:fld>
            <a:endParaRPr lang="en-GB"/>
          </a:p>
        </p:txBody>
      </p:sp>
    </p:spTree>
    <p:extLst>
      <p:ext uri="{BB962C8B-B14F-4D97-AF65-F5344CB8AC3E}">
        <p14:creationId xmlns:p14="http://schemas.microsoft.com/office/powerpoint/2010/main" val="33724375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59A33D-FCE9-43E0-9324-8294EC88F184}" type="slidenum">
              <a:rPr lang="en-GB" smtClean="0"/>
              <a:t>1</a:t>
            </a:fld>
            <a:endParaRPr lang="en-GB"/>
          </a:p>
        </p:txBody>
      </p:sp>
    </p:spTree>
    <p:extLst>
      <p:ext uri="{BB962C8B-B14F-4D97-AF65-F5344CB8AC3E}">
        <p14:creationId xmlns:p14="http://schemas.microsoft.com/office/powerpoint/2010/main" val="100947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9A33D-FCE9-43E0-9324-8294EC88F184}" type="slidenum">
              <a:rPr lang="en-GB" smtClean="0"/>
              <a:t>2</a:t>
            </a:fld>
            <a:endParaRPr lang="en-GB"/>
          </a:p>
        </p:txBody>
      </p:sp>
    </p:spTree>
    <p:extLst>
      <p:ext uri="{BB962C8B-B14F-4D97-AF65-F5344CB8AC3E}">
        <p14:creationId xmlns:p14="http://schemas.microsoft.com/office/powerpoint/2010/main" val="333884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E59A33D-FCE9-43E0-9324-8294EC88F184}" type="slidenum">
              <a:rPr lang="en-GB" smtClean="0"/>
              <a:t>3</a:t>
            </a:fld>
            <a:endParaRPr lang="en-GB"/>
          </a:p>
        </p:txBody>
      </p:sp>
    </p:spTree>
    <p:extLst>
      <p:ext uri="{BB962C8B-B14F-4D97-AF65-F5344CB8AC3E}">
        <p14:creationId xmlns:p14="http://schemas.microsoft.com/office/powerpoint/2010/main" val="202311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2110800"/>
          </a:xfrm>
        </p:spPr>
        <p:txBody>
          <a:bodyPr/>
          <a:lstStyle/>
          <a:p>
            <a:endParaRPr lang="en-GB" sz="11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E59A33D-FCE9-43E0-9324-8294EC88F184}" type="slidenum">
              <a:rPr lang="en-GB" smtClean="0"/>
              <a:t>4</a:t>
            </a:fld>
            <a:endParaRPr lang="en-GB"/>
          </a:p>
        </p:txBody>
      </p:sp>
    </p:spTree>
    <p:extLst>
      <p:ext uri="{BB962C8B-B14F-4D97-AF65-F5344CB8AC3E}">
        <p14:creationId xmlns:p14="http://schemas.microsoft.com/office/powerpoint/2010/main" val="25380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2195463"/>
          </a:xfrm>
        </p:spPr>
        <p:txBody>
          <a:bodyPr/>
          <a:lstStyle/>
          <a:p>
            <a:pPr defTabSz="966338">
              <a:defRPr/>
            </a:pPr>
            <a:endParaRPr lang="en-GB" b="0" dirty="0"/>
          </a:p>
        </p:txBody>
      </p:sp>
      <p:sp>
        <p:nvSpPr>
          <p:cNvPr id="4" name="Slide Number Placeholder 3"/>
          <p:cNvSpPr>
            <a:spLocks noGrp="1"/>
          </p:cNvSpPr>
          <p:nvPr>
            <p:ph type="sldNum" sz="quarter" idx="5"/>
          </p:nvPr>
        </p:nvSpPr>
        <p:spPr/>
        <p:txBody>
          <a:bodyPr/>
          <a:lstStyle/>
          <a:p>
            <a:fld id="{4E59A33D-FCE9-43E0-9324-8294EC88F184}" type="slidenum">
              <a:rPr lang="en-GB" smtClean="0"/>
              <a:t>5</a:t>
            </a:fld>
            <a:endParaRPr lang="en-GB"/>
          </a:p>
        </p:txBody>
      </p:sp>
    </p:spTree>
    <p:extLst>
      <p:ext uri="{BB962C8B-B14F-4D97-AF65-F5344CB8AC3E}">
        <p14:creationId xmlns:p14="http://schemas.microsoft.com/office/powerpoint/2010/main" val="663081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5116308"/>
          </a:xfrm>
        </p:spPr>
        <p:txBody>
          <a:bodyPr/>
          <a:lstStyle/>
          <a:p>
            <a:pPr defTabSz="966338">
              <a:defRPr/>
            </a:pPr>
            <a:endParaRPr lang="en-GB" b="1" dirty="0"/>
          </a:p>
          <a:p>
            <a:pPr marL="171450" indent="-171450" defTabSz="966338">
              <a:buFont typeface="Arial"/>
              <a:buChar char="•"/>
              <a:defRPr/>
            </a:pPr>
            <a:endParaRPr lang="en-GB" i="1" dirty="0"/>
          </a:p>
        </p:txBody>
      </p:sp>
      <p:sp>
        <p:nvSpPr>
          <p:cNvPr id="4" name="Slide Number Placeholder 3"/>
          <p:cNvSpPr>
            <a:spLocks noGrp="1"/>
          </p:cNvSpPr>
          <p:nvPr>
            <p:ph type="sldNum" sz="quarter" idx="5"/>
          </p:nvPr>
        </p:nvSpPr>
        <p:spPr/>
        <p:txBody>
          <a:bodyPr/>
          <a:lstStyle/>
          <a:p>
            <a:fld id="{4E59A33D-FCE9-43E0-9324-8294EC88F184}" type="slidenum">
              <a:rPr lang="en-GB" smtClean="0"/>
              <a:t>6</a:t>
            </a:fld>
            <a:endParaRPr lang="en-GB" dirty="0"/>
          </a:p>
        </p:txBody>
      </p:sp>
    </p:spTree>
    <p:extLst>
      <p:ext uri="{BB962C8B-B14F-4D97-AF65-F5344CB8AC3E}">
        <p14:creationId xmlns:p14="http://schemas.microsoft.com/office/powerpoint/2010/main" val="21856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2593374"/>
          </a:xfrm>
        </p:spPr>
        <p:txBody>
          <a:bodyPr/>
          <a:lstStyle/>
          <a:p>
            <a:pPr lvl="0">
              <a:defRPr/>
            </a:pPr>
            <a:endParaRPr lang="en-GB"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E59A33D-FCE9-43E0-9324-8294EC88F184}" type="slidenum">
              <a:rPr lang="en-GB" smtClean="0"/>
              <a:t>7</a:t>
            </a:fld>
            <a:endParaRPr lang="en-GB"/>
          </a:p>
        </p:txBody>
      </p:sp>
    </p:spTree>
    <p:extLst>
      <p:ext uri="{BB962C8B-B14F-4D97-AF65-F5344CB8AC3E}">
        <p14:creationId xmlns:p14="http://schemas.microsoft.com/office/powerpoint/2010/main" val="347352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8B6D69-5B5D-DD40-9674-B3FDBD66E9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565" y="5778"/>
            <a:ext cx="12270129" cy="6840755"/>
          </a:xfrm>
          <a:prstGeom prst="rect">
            <a:avLst/>
          </a:prstGeom>
        </p:spPr>
      </p:pic>
      <p:sp>
        <p:nvSpPr>
          <p:cNvPr id="11" name="Rectangle 10">
            <a:extLst>
              <a:ext uri="{FF2B5EF4-FFF2-40B4-BE49-F238E27FC236}">
                <a16:creationId xmlns:a16="http://schemas.microsoft.com/office/drawing/2014/main" id="{7867602C-F269-1F4D-8553-412DD2C7D6F3}"/>
              </a:ext>
            </a:extLst>
          </p:cNvPr>
          <p:cNvSpPr/>
          <p:nvPr userDrawn="1"/>
        </p:nvSpPr>
        <p:spPr>
          <a:xfrm>
            <a:off x="0" y="-9707"/>
            <a:ext cx="12268172" cy="6887818"/>
          </a:xfrm>
          <a:prstGeom prst="rect">
            <a:avLst/>
          </a:prstGeom>
          <a:gradFill flip="none" rotWithShape="1">
            <a:gsLst>
              <a:gs pos="49000">
                <a:srgbClr val="67686A">
                  <a:alpha val="19000"/>
                  <a:lumMod val="90000"/>
                </a:srgbClr>
              </a:gs>
              <a:gs pos="0">
                <a:schemeClr val="accent1">
                  <a:lumMod val="5000"/>
                  <a:lumOff val="95000"/>
                  <a:alpha val="0"/>
                </a:schemeClr>
              </a:gs>
              <a:gs pos="100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6">
            <a:extLst>
              <a:ext uri="{FF2B5EF4-FFF2-40B4-BE49-F238E27FC236}">
                <a16:creationId xmlns:a16="http://schemas.microsoft.com/office/drawing/2014/main" id="{CF2955F6-B41F-E444-A458-261E17BFC6E6}"/>
              </a:ext>
            </a:extLst>
          </p:cNvPr>
          <p:cNvSpPr/>
          <p:nvPr userDrawn="1"/>
        </p:nvSpPr>
        <p:spPr>
          <a:xfrm rot="16200000" flipH="1" flipV="1">
            <a:off x="-1478057" y="1435676"/>
            <a:ext cx="6887817" cy="3956831"/>
          </a:xfrm>
          <a:custGeom>
            <a:avLst/>
            <a:gdLst>
              <a:gd name="connsiteX0" fmla="*/ 0 w 6887817"/>
              <a:gd name="connsiteY0" fmla="*/ 5125232 h 5125232"/>
              <a:gd name="connsiteX1" fmla="*/ 0 w 6887817"/>
              <a:gd name="connsiteY1" fmla="*/ 0 h 5125232"/>
              <a:gd name="connsiteX2" fmla="*/ 6887817 w 6887817"/>
              <a:gd name="connsiteY2" fmla="*/ 5125232 h 5125232"/>
              <a:gd name="connsiteX3" fmla="*/ 0 w 6887817"/>
              <a:gd name="connsiteY3" fmla="*/ 5125232 h 5125232"/>
              <a:gd name="connsiteX0" fmla="*/ 67734 w 6955551"/>
              <a:gd name="connsiteY0" fmla="*/ 3008565 h 3008565"/>
              <a:gd name="connsiteX1" fmla="*/ 0 w 6955551"/>
              <a:gd name="connsiteY1" fmla="*/ 0 h 3008565"/>
              <a:gd name="connsiteX2" fmla="*/ 6955551 w 6955551"/>
              <a:gd name="connsiteY2" fmla="*/ 3008565 h 3008565"/>
              <a:gd name="connsiteX3" fmla="*/ 67734 w 6955551"/>
              <a:gd name="connsiteY3" fmla="*/ 3008565 h 3008565"/>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Lst>
            <a:ahLst/>
            <a:cxnLst>
              <a:cxn ang="0">
                <a:pos x="connsiteX0" y="connsiteY0"/>
              </a:cxn>
              <a:cxn ang="0">
                <a:pos x="connsiteX1" y="connsiteY1"/>
              </a:cxn>
              <a:cxn ang="0">
                <a:pos x="connsiteX2" y="connsiteY2"/>
              </a:cxn>
              <a:cxn ang="0">
                <a:pos x="connsiteX3" y="connsiteY3"/>
              </a:cxn>
            </a:cxnLst>
            <a:rect l="l" t="t" r="r" b="b"/>
            <a:pathLst>
              <a:path w="6887817" h="3956831">
                <a:moveTo>
                  <a:pt x="0" y="3956831"/>
                </a:moveTo>
                <a:lnTo>
                  <a:pt x="33866" y="0"/>
                </a:lnTo>
                <a:lnTo>
                  <a:pt x="6887817" y="3956831"/>
                </a:lnTo>
                <a:lnTo>
                  <a:pt x="0" y="3956831"/>
                </a:lnTo>
                <a:close/>
              </a:path>
            </a:pathLst>
          </a:custGeom>
          <a:solidFill>
            <a:srgbClr val="EB5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542AA98-DAE9-A946-A065-665CCD57E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543" y="400147"/>
            <a:ext cx="1672713" cy="1672713"/>
          </a:xfrm>
          <a:prstGeom prst="rect">
            <a:avLst/>
          </a:prstGeom>
        </p:spPr>
      </p:pic>
      <p:sp>
        <p:nvSpPr>
          <p:cNvPr id="14" name="Right Triangle 13">
            <a:extLst>
              <a:ext uri="{FF2B5EF4-FFF2-40B4-BE49-F238E27FC236}">
                <a16:creationId xmlns:a16="http://schemas.microsoft.com/office/drawing/2014/main" id="{ECF3164D-9EE7-2344-94E5-E6D422A9ADCB}"/>
              </a:ext>
            </a:extLst>
          </p:cNvPr>
          <p:cNvSpPr/>
          <p:nvPr userDrawn="1"/>
        </p:nvSpPr>
        <p:spPr>
          <a:xfrm flipH="1" flipV="1">
            <a:off x="8343872" y="-8926"/>
            <a:ext cx="3924300" cy="128812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167A850-436C-A54B-B4E4-F5A12B47BAD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5490"/>
          <a:stretch/>
        </p:blipFill>
        <p:spPr>
          <a:xfrm>
            <a:off x="5591331" y="14422"/>
            <a:ext cx="6676841" cy="6863690"/>
          </a:xfrm>
          <a:prstGeom prst="rect">
            <a:avLst/>
          </a:prstGeom>
        </p:spPr>
      </p:pic>
    </p:spTree>
    <p:extLst>
      <p:ext uri="{BB962C8B-B14F-4D97-AF65-F5344CB8AC3E}">
        <p14:creationId xmlns:p14="http://schemas.microsoft.com/office/powerpoint/2010/main" val="341070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6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ED4963-E985-44C4-B8C4-FDD613B7C2F8}"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485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291B17-9318-49DB-B28B-6E5994AE9581}"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40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80BDA-181B-424D-BF8B-BB954DCAD63F}"/>
              </a:ext>
            </a:extLst>
          </p:cNvPr>
          <p:cNvSpPr/>
          <p:nvPr userDrawn="1"/>
        </p:nvSpPr>
        <p:spPr>
          <a:xfrm>
            <a:off x="-12564" y="-29817"/>
            <a:ext cx="12204564" cy="68878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 picture containing drawing&#10;&#10;Description automatically generated">
            <a:extLst>
              <a:ext uri="{FF2B5EF4-FFF2-40B4-BE49-F238E27FC236}">
                <a16:creationId xmlns:a16="http://schemas.microsoft.com/office/drawing/2014/main" id="{60A9663C-192F-6F4B-A5DB-3740230AFB2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503" y="-39756"/>
            <a:ext cx="5846654" cy="6949796"/>
          </a:xfrm>
          <a:prstGeom prst="rect">
            <a:avLst/>
          </a:prstGeom>
        </p:spPr>
      </p:pic>
      <p:pic>
        <p:nvPicPr>
          <p:cNvPr id="9" name="Picture 8">
            <a:extLst>
              <a:ext uri="{FF2B5EF4-FFF2-40B4-BE49-F238E27FC236}">
                <a16:creationId xmlns:a16="http://schemas.microsoft.com/office/drawing/2014/main" id="{5B4CD27A-07ED-4246-AC22-65D7448FDE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543" y="400147"/>
            <a:ext cx="1672713" cy="1672713"/>
          </a:xfrm>
          <a:prstGeom prst="rect">
            <a:avLst/>
          </a:prstGeom>
        </p:spPr>
      </p:pic>
      <p:pic>
        <p:nvPicPr>
          <p:cNvPr id="15" name="Picture 14" descr="A close up of a logo&#10;&#10;Description automatically generated">
            <a:extLst>
              <a:ext uri="{FF2B5EF4-FFF2-40B4-BE49-F238E27FC236}">
                <a16:creationId xmlns:a16="http://schemas.microsoft.com/office/drawing/2014/main" id="{8E5D56BF-67CE-524A-9BE3-06F7761451B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35"/>
          <a:stretch/>
        </p:blipFill>
        <p:spPr>
          <a:xfrm>
            <a:off x="6587858" y="-676536"/>
            <a:ext cx="5614081" cy="7534536"/>
          </a:xfrm>
          <a:prstGeom prst="rect">
            <a:avLst/>
          </a:prstGeom>
        </p:spPr>
      </p:pic>
    </p:spTree>
    <p:extLst>
      <p:ext uri="{BB962C8B-B14F-4D97-AF65-F5344CB8AC3E}">
        <p14:creationId xmlns:p14="http://schemas.microsoft.com/office/powerpoint/2010/main" val="56683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llenge first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BC720A8-653F-FE42-8B41-3D54B82B7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3520" y="0"/>
            <a:ext cx="6888480" cy="3108960"/>
          </a:xfrm>
          <a:prstGeom prst="rect">
            <a:avLst/>
          </a:prstGeom>
        </p:spPr>
      </p:pic>
    </p:spTree>
    <p:extLst>
      <p:ext uri="{BB962C8B-B14F-4D97-AF65-F5344CB8AC3E}">
        <p14:creationId xmlns:p14="http://schemas.microsoft.com/office/powerpoint/2010/main" val="402133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llenge seco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56B34E-706A-E744-A433-0D73EB3FF2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Tree>
    <p:extLst>
      <p:ext uri="{BB962C8B-B14F-4D97-AF65-F5344CB8AC3E}">
        <p14:creationId xmlns:p14="http://schemas.microsoft.com/office/powerpoint/2010/main" val="290932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llenge second slide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C13C017-1D28-7448-BA81-AE0583E98931}"/>
              </a:ext>
            </a:extLst>
          </p:cNvPr>
          <p:cNvSpPr>
            <a:spLocks noGrp="1"/>
          </p:cNvSpPr>
          <p:nvPr>
            <p:ph type="pic" sz="quarter" idx="10"/>
          </p:nvPr>
        </p:nvSpPr>
        <p:spPr>
          <a:xfrm>
            <a:off x="6205171" y="-26127"/>
            <a:ext cx="59694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408" h="6892835">
                <a:moveTo>
                  <a:pt x="1487532" y="0"/>
                </a:moveTo>
                <a:lnTo>
                  <a:pt x="5969408" y="8709"/>
                </a:lnTo>
                <a:lnTo>
                  <a:pt x="5969408" y="6892835"/>
                </a:lnTo>
                <a:lnTo>
                  <a:pt x="0" y="6892835"/>
                </a:lnTo>
                <a:lnTo>
                  <a:pt x="1487532" y="0"/>
                </a:lnTo>
                <a:close/>
              </a:path>
            </a:pathLst>
          </a:custGeom>
        </p:spPr>
        <p:txBody>
          <a:bodyPr/>
          <a:lstStyle/>
          <a:p>
            <a:endParaRPr lang="en-US"/>
          </a:p>
        </p:txBody>
      </p:sp>
      <p:pic>
        <p:nvPicPr>
          <p:cNvPr id="7" name="Picture 6">
            <a:extLst>
              <a:ext uri="{FF2B5EF4-FFF2-40B4-BE49-F238E27FC236}">
                <a16:creationId xmlns:a16="http://schemas.microsoft.com/office/drawing/2014/main" id="{BCE3BE81-0443-6041-9507-D6EFDB64E8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Tree>
    <p:extLst>
      <p:ext uri="{BB962C8B-B14F-4D97-AF65-F5344CB8AC3E}">
        <p14:creationId xmlns:p14="http://schemas.microsoft.com/office/powerpoint/2010/main" val="366341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llenge second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CADD4E-704B-7C45-A1D0-5F90CD0D8B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
        <p:nvSpPr>
          <p:cNvPr id="8" name="Picture Placeholder 8">
            <a:extLst>
              <a:ext uri="{FF2B5EF4-FFF2-40B4-BE49-F238E27FC236}">
                <a16:creationId xmlns:a16="http://schemas.microsoft.com/office/drawing/2014/main" id="{2243090F-9C9E-0544-9B79-594660102D31}"/>
              </a:ext>
            </a:extLst>
          </p:cNvPr>
          <p:cNvSpPr>
            <a:spLocks noGrp="1"/>
          </p:cNvSpPr>
          <p:nvPr>
            <p:ph type="pic" sz="quarter" idx="11"/>
          </p:nvPr>
        </p:nvSpPr>
        <p:spPr>
          <a:xfrm>
            <a:off x="8440924" y="-26127"/>
            <a:ext cx="37977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 name="connsiteX0" fmla="*/ 1487532 w 5969408"/>
              <a:gd name="connsiteY0" fmla="*/ 0 h 6892835"/>
              <a:gd name="connsiteX1" fmla="*/ 37977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 name="connsiteX0" fmla="*/ 1487532 w 3797708"/>
              <a:gd name="connsiteY0" fmla="*/ 0 h 6892835"/>
              <a:gd name="connsiteX1" fmla="*/ 3797708 w 3797708"/>
              <a:gd name="connsiteY1" fmla="*/ 8709 h 6892835"/>
              <a:gd name="connsiteX2" fmla="*/ 3783420 w 3797708"/>
              <a:gd name="connsiteY2" fmla="*/ 6892835 h 6892835"/>
              <a:gd name="connsiteX3" fmla="*/ 0 w 3797708"/>
              <a:gd name="connsiteY3" fmla="*/ 6892835 h 6892835"/>
              <a:gd name="connsiteX4" fmla="*/ 1487532 w 37977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708" h="6892835">
                <a:moveTo>
                  <a:pt x="1487532" y="0"/>
                </a:moveTo>
                <a:lnTo>
                  <a:pt x="3797708" y="8709"/>
                </a:lnTo>
                <a:cubicBezTo>
                  <a:pt x="3792945" y="2303418"/>
                  <a:pt x="3788183" y="4598126"/>
                  <a:pt x="3783420" y="6892835"/>
                </a:cubicBezTo>
                <a:lnTo>
                  <a:pt x="0" y="6892835"/>
                </a:lnTo>
                <a:lnTo>
                  <a:pt x="1487532" y="0"/>
                </a:lnTo>
                <a:close/>
              </a:path>
            </a:pathLst>
          </a:custGeom>
        </p:spPr>
        <p:txBody>
          <a:bodyPr/>
          <a:lstStyle/>
          <a:p>
            <a:endParaRPr lang="en-US"/>
          </a:p>
        </p:txBody>
      </p:sp>
    </p:spTree>
    <p:extLst>
      <p:ext uri="{BB962C8B-B14F-4D97-AF65-F5344CB8AC3E}">
        <p14:creationId xmlns:p14="http://schemas.microsoft.com/office/powerpoint/2010/main" val="67059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llenge thir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C25CCD-E72F-5F4E-B4DB-BB0690072602}"/>
              </a:ext>
            </a:extLst>
          </p:cNvPr>
          <p:cNvSpPr/>
          <p:nvPr userDrawn="1"/>
        </p:nvSpPr>
        <p:spPr>
          <a:xfrm>
            <a:off x="0" y="0"/>
            <a:ext cx="12198926"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56B8D836-162D-E045-B7F1-E60C1259DD58}"/>
              </a:ext>
            </a:extLst>
          </p:cNvPr>
          <p:cNvSpPr>
            <a:spLocks noGrp="1"/>
          </p:cNvSpPr>
          <p:nvPr>
            <p:ph type="pic" sz="quarter" idx="10"/>
          </p:nvPr>
        </p:nvSpPr>
        <p:spPr>
          <a:xfrm>
            <a:off x="6205171" y="-26127"/>
            <a:ext cx="59694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408" h="6892835">
                <a:moveTo>
                  <a:pt x="1487532" y="0"/>
                </a:moveTo>
                <a:lnTo>
                  <a:pt x="5969408" y="8709"/>
                </a:lnTo>
                <a:lnTo>
                  <a:pt x="5969408" y="6892835"/>
                </a:lnTo>
                <a:lnTo>
                  <a:pt x="0" y="6892835"/>
                </a:lnTo>
                <a:lnTo>
                  <a:pt x="1487532" y="0"/>
                </a:lnTo>
                <a:close/>
              </a:path>
            </a:pathLst>
          </a:custGeom>
        </p:spPr>
        <p:txBody>
          <a:bodyPr/>
          <a:lstStyle/>
          <a:p>
            <a:endParaRPr lang="en-US"/>
          </a:p>
        </p:txBody>
      </p:sp>
      <p:pic>
        <p:nvPicPr>
          <p:cNvPr id="14" name="Picture 13">
            <a:extLst>
              <a:ext uri="{FF2B5EF4-FFF2-40B4-BE49-F238E27FC236}">
                <a16:creationId xmlns:a16="http://schemas.microsoft.com/office/drawing/2014/main" id="{9A64116F-1248-B74E-811D-9F1CF1ED00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59966" y="2131589"/>
            <a:ext cx="5295086" cy="4175158"/>
          </a:xfrm>
          <a:prstGeom prst="rect">
            <a:avLst/>
          </a:prstGeom>
        </p:spPr>
      </p:pic>
    </p:spTree>
    <p:extLst>
      <p:ext uri="{BB962C8B-B14F-4D97-AF65-F5344CB8AC3E}">
        <p14:creationId xmlns:p14="http://schemas.microsoft.com/office/powerpoint/2010/main" val="267124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B4ED54-5B5E-4A04-93D3-5772E3CE3818}" type="datetime1">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892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4389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4/7/2020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647579"/>
      </p:ext>
    </p:extLst>
  </p:cSld>
  <p:clrMap bg1="lt1" tx1="dk1" bg2="lt2" tx2="dk2" accent1="accent1" accent2="accent2" accent3="accent3" accent4="accent4" accent5="accent5" accent6="accent6" hlink="hlink" folHlink="folHlink"/>
  <p:sldLayoutIdLst>
    <p:sldLayoutId id="2147483692" r:id="rId1"/>
    <p:sldLayoutId id="2147483690" r:id="rId2"/>
    <p:sldLayoutId id="2147483688" r:id="rId3"/>
    <p:sldLayoutId id="2147483689" r:id="rId4"/>
    <p:sldLayoutId id="2147483694" r:id="rId5"/>
    <p:sldLayoutId id="2147483699" r:id="rId6"/>
    <p:sldLayoutId id="2147483691" r:id="rId7"/>
    <p:sldLayoutId id="2147483693" r:id="rId8"/>
    <p:sldLayoutId id="2147483695" r:id="rId9"/>
    <p:sldLayoutId id="2147483696" r:id="rId10"/>
    <p:sldLayoutId id="2147483697" r:id="rId11"/>
    <p:sldLayoutId id="2147483698"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fif"/><Relationship Id="rId4" Type="http://schemas.openxmlformats.org/officeDocument/2006/relationships/image" Target="../media/image10.jf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9F5D40-B519-3541-AB26-7489F2B8FD38}"/>
              </a:ext>
            </a:extLst>
          </p:cNvPr>
          <p:cNvSpPr txBox="1"/>
          <p:nvPr/>
        </p:nvSpPr>
        <p:spPr>
          <a:xfrm>
            <a:off x="435026" y="4734442"/>
            <a:ext cx="9059518" cy="830997"/>
          </a:xfrm>
          <a:prstGeom prst="rect">
            <a:avLst/>
          </a:prstGeom>
          <a:noFill/>
        </p:spPr>
        <p:txBody>
          <a:bodyPr wrap="square" rtlCol="0">
            <a:spAutoFit/>
          </a:bodyPr>
          <a:lstStyle/>
          <a:p>
            <a:r>
              <a:rPr lang="en-GB" sz="4800" dirty="0">
                <a:solidFill>
                  <a:schemeClr val="bg1"/>
                </a:solidFill>
                <a:latin typeface="Impact" panose="020B0806030902050204" pitchFamily="34" charset="0"/>
              </a:rPr>
              <a:t>TENNIS AT HOME</a:t>
            </a:r>
            <a:endParaRPr lang="en-US" sz="4800" dirty="0">
              <a:solidFill>
                <a:schemeClr val="bg1"/>
              </a:solidFill>
              <a:latin typeface="Impact" panose="020B0806030902050204" pitchFamily="34" charset="0"/>
            </a:endParaRPr>
          </a:p>
        </p:txBody>
      </p:sp>
      <p:sp>
        <p:nvSpPr>
          <p:cNvPr id="9" name="Title 1">
            <a:extLst>
              <a:ext uri="{FF2B5EF4-FFF2-40B4-BE49-F238E27FC236}">
                <a16:creationId xmlns:a16="http://schemas.microsoft.com/office/drawing/2014/main" id="{DBAEFAC0-3D11-EB48-952B-A6B8A045EE35}"/>
              </a:ext>
            </a:extLst>
          </p:cNvPr>
          <p:cNvSpPr txBox="1">
            <a:spLocks/>
          </p:cNvSpPr>
          <p:nvPr/>
        </p:nvSpPr>
        <p:spPr>
          <a:xfrm>
            <a:off x="435026" y="5064539"/>
            <a:ext cx="5265129" cy="11661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panose="020B0604020202020204" pitchFamily="34" charset="0"/>
                <a:cs typeface="Arial" panose="020B0604020202020204" pitchFamily="34" charset="0"/>
              </a:rPr>
              <a:t>Personal development challenge 1</a:t>
            </a:r>
          </a:p>
        </p:txBody>
      </p:sp>
    </p:spTree>
    <p:extLst>
      <p:ext uri="{BB962C8B-B14F-4D97-AF65-F5344CB8AC3E}">
        <p14:creationId xmlns:p14="http://schemas.microsoft.com/office/powerpoint/2010/main" val="115779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5D9A-955D-E743-8FC7-0F1950B995C4}"/>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INTRODUCTION FOR PARENTS &amp; CARERS (1)</a:t>
            </a:r>
          </a:p>
        </p:txBody>
      </p:sp>
      <p:sp>
        <p:nvSpPr>
          <p:cNvPr id="5" name="Rectangle 4"/>
          <p:cNvSpPr/>
          <p:nvPr/>
        </p:nvSpPr>
        <p:spPr>
          <a:xfrm>
            <a:off x="6850800" y="1088140"/>
            <a:ext cx="4648942" cy="4949112"/>
          </a:xfrm>
          <a:prstGeom prst="rect">
            <a:avLst/>
          </a:prstGeom>
        </p:spPr>
        <p:txBody>
          <a:bodyPr wrap="square">
            <a:spAutoFit/>
          </a:bodyPr>
          <a:lstStyle/>
          <a:p>
            <a:pPr>
              <a:spcAft>
                <a:spcPts val="1200"/>
              </a:spcAft>
            </a:pPr>
            <a:r>
              <a:rPr lang="en-GB" sz="2000" dirty="0">
                <a:solidFill>
                  <a:srgbClr val="EB5D0B"/>
                </a:solidFill>
                <a:latin typeface="Impact" panose="020B0806030902050204" pitchFamily="34" charset="0"/>
                <a:cs typeface="Arial" panose="020B0604020202020204" pitchFamily="34" charset="0"/>
              </a:rPr>
              <a:t>DEFINING THE KEY CHARACTER QUALITIES</a:t>
            </a:r>
          </a:p>
          <a:p>
            <a:pPr>
              <a:lnSpc>
                <a:spcPct val="110000"/>
              </a:lnSpc>
              <a:spcAft>
                <a:spcPts val="600"/>
              </a:spcAft>
            </a:pPr>
            <a:r>
              <a:rPr lang="en-GB" sz="1400" dirty="0">
                <a:solidFill>
                  <a:srgbClr val="000000"/>
                </a:solidFill>
                <a:latin typeface="Arial" panose="020B0604020202020204" pitchFamily="34" charset="0"/>
                <a:cs typeface="Arial" panose="020B0604020202020204" pitchFamily="34" charset="0"/>
              </a:rPr>
              <a:t>Here are some ways to define the key character qualities. Children might have their own understanding of them too, especially after they have done the challenges:</a:t>
            </a:r>
            <a:endParaRPr lang="en-GB" sz="1400" b="1" dirty="0">
              <a:solidFill>
                <a:srgbClr val="000000"/>
              </a:solidFill>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Resilience: </a:t>
            </a:r>
            <a:r>
              <a:rPr lang="en-GB" sz="1400" dirty="0">
                <a:latin typeface="Arial" panose="020B0604020202020204" pitchFamily="34" charset="0"/>
                <a:cs typeface="Arial" panose="020B0604020202020204" pitchFamily="34" charset="0"/>
              </a:rPr>
              <a:t>when you can ‘bounce back’ and get through something which has been difficult, or made you unhappy.</a:t>
            </a:r>
            <a:endParaRPr lang="en-GB" sz="1400" b="1" dirty="0">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Perseverance: </a:t>
            </a:r>
            <a:r>
              <a:rPr lang="en-GB" sz="1400" dirty="0">
                <a:latin typeface="Arial" panose="020B0604020202020204" pitchFamily="34" charset="0"/>
                <a:cs typeface="Arial" panose="020B0604020202020204" pitchFamily="34" charset="0"/>
              </a:rPr>
              <a:t>when you keep on trying at something and don’t give up. </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Motivation: </a:t>
            </a:r>
            <a:r>
              <a:rPr lang="en-GB" sz="1400" dirty="0">
                <a:latin typeface="Arial" panose="020B0604020202020204" pitchFamily="34" charset="0"/>
                <a:cs typeface="Arial" panose="020B0604020202020204" pitchFamily="34" charset="0"/>
              </a:rPr>
              <a:t>doing something because you want to, not because you are told to.</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Passion: </a:t>
            </a:r>
            <a:r>
              <a:rPr lang="en-GB" sz="1400" dirty="0">
                <a:latin typeface="Arial" panose="020B0604020202020204" pitchFamily="34" charset="0"/>
                <a:cs typeface="Arial" panose="020B0604020202020204" pitchFamily="34" charset="0"/>
              </a:rPr>
              <a:t>you have a very strong interest in something – you are excited and enthusiastic about it; you really love it! </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Respect: </a:t>
            </a:r>
            <a:r>
              <a:rPr lang="en-GB" sz="1400" dirty="0">
                <a:latin typeface="Arial" panose="020B0604020202020204" pitchFamily="34" charset="0"/>
                <a:cs typeface="Arial" panose="020B0604020202020204" pitchFamily="34" charset="0"/>
              </a:rPr>
              <a:t>thinking about </a:t>
            </a:r>
            <a:r>
              <a:rPr lang="en-GB" sz="1400" dirty="0">
                <a:solidFill>
                  <a:srgbClr val="000000"/>
                </a:solidFill>
                <a:latin typeface="Arial" panose="020B0604020202020204" pitchFamily="34" charset="0"/>
                <a:cs typeface="Arial" panose="020B0604020202020204" pitchFamily="34" charset="0"/>
              </a:rPr>
              <a:t>how what you do or say might affect others; listening and appreciating who they are / what they do.</a:t>
            </a:r>
            <a:endParaRPr lang="en-GB" sz="1400"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915200" y="1087200"/>
            <a:ext cx="4562718" cy="4475136"/>
          </a:xfrm>
          <a:prstGeom prst="rect">
            <a:avLst/>
          </a:prstGeom>
        </p:spPr>
        <p:txBody>
          <a:bodyPr wrap="square">
            <a:noAutofit/>
          </a:bodyPr>
          <a:lstStyle/>
          <a:p>
            <a:pPr>
              <a:spcAft>
                <a:spcPts val="1200"/>
              </a:spcAft>
            </a:pPr>
            <a:r>
              <a:rPr lang="en-GB" sz="2000" dirty="0">
                <a:solidFill>
                  <a:srgbClr val="EB5D0B"/>
                </a:solidFill>
                <a:latin typeface="Impact" panose="020B0806030902050204" pitchFamily="34" charset="0"/>
                <a:cs typeface="Calibri"/>
              </a:rPr>
              <a:t>DEVELOPING CHARACTER QUALITIES THROUGH TENNIS</a:t>
            </a:r>
          </a:p>
          <a:p>
            <a:pPr>
              <a:lnSpc>
                <a:spcPct val="110000"/>
              </a:lnSpc>
              <a:spcAft>
                <a:spcPts val="600"/>
              </a:spcAft>
            </a:pPr>
            <a:r>
              <a:rPr lang="en-GB" sz="1400" dirty="0"/>
              <a:t>The LTA Youth Schools programme is a suite of resources developed by the LTA to inspire the next generation of players and fans. These personal development activities were originally designed for teaching in lessons such as Personal, Social, Health and Economic (PSHE) Education, but have been adapted to support home learning. </a:t>
            </a:r>
          </a:p>
          <a:p>
            <a:pPr>
              <a:lnSpc>
                <a:spcPct val="110000"/>
              </a:lnSpc>
            </a:pPr>
            <a:r>
              <a:rPr lang="en-GB" sz="1400" dirty="0">
                <a:solidFill>
                  <a:srgbClr val="000000"/>
                </a:solidFill>
                <a:latin typeface="Arial" panose="020B0604020202020204" pitchFamily="34" charset="0"/>
                <a:cs typeface="Arial" panose="020B0604020202020204" pitchFamily="34" charset="0"/>
              </a:rPr>
              <a:t>This resource from the LTA gives children and their families information and activities to help them develop qualities and skills for personal development through five tennis-related challenges. The key character qualities are: resilience (which includes bouncing back); perseverance; motivation; passion (including enthusiasm) and respect. </a:t>
            </a:r>
            <a:r>
              <a:rPr lang="en-US" sz="1400" dirty="0">
                <a:solidFill>
                  <a:srgbClr val="000000"/>
                </a:solidFill>
                <a:latin typeface="Arial" panose="020B0604020202020204" pitchFamily="34" charset="0"/>
                <a:cs typeface="Arial" panose="020B0604020202020204" pitchFamily="34" charset="0"/>
              </a:rPr>
              <a:t>The challenges are designed for children in </a:t>
            </a:r>
            <a:r>
              <a:rPr lang="en-GB" sz="1400" dirty="0">
                <a:solidFill>
                  <a:srgbClr val="000000"/>
                </a:solidFill>
                <a:latin typeface="Arial" panose="020B0604020202020204" pitchFamily="34" charset="0"/>
                <a:cs typeface="Arial" panose="020B0604020202020204" pitchFamily="34" charset="0"/>
              </a:rPr>
              <a:t>Key Stage 2 (Years 3-6)</a:t>
            </a:r>
            <a:r>
              <a:rPr lang="en-US" sz="1400" dirty="0">
                <a:solidFill>
                  <a:srgbClr val="000000"/>
                </a:solidFill>
                <a:latin typeface="Arial" panose="020B0604020202020204" pitchFamily="34" charset="0"/>
                <a:cs typeface="Arial" panose="020B0604020202020204" pitchFamily="34" charset="0"/>
              </a:rPr>
              <a:t> (Scotland: P4-7).</a:t>
            </a:r>
            <a:endParaRPr lang="en-GB" sz="1400" dirty="0">
              <a:solidFill>
                <a:srgbClr val="000000"/>
              </a:solidFill>
              <a:latin typeface="Arial" panose="020B0604020202020204" pitchFamily="34" charset="0"/>
              <a:cs typeface="Arial" panose="020B0604020202020204" pitchFamily="34" charset="0"/>
            </a:endParaRPr>
          </a:p>
        </p:txBody>
      </p:sp>
      <p:sp>
        <p:nvSpPr>
          <p:cNvPr id="6" name="Right Triangle 5">
            <a:extLst>
              <a:ext uri="{FF2B5EF4-FFF2-40B4-BE49-F238E27FC236}">
                <a16:creationId xmlns:a16="http://schemas.microsoft.com/office/drawing/2014/main" id="{D15A8A88-8DDC-7044-9C95-F9D030590ED4}"/>
              </a:ext>
            </a:extLst>
          </p:cNvPr>
          <p:cNvSpPr/>
          <p:nvPr/>
        </p:nvSpPr>
        <p:spPr>
          <a:xfrm rot="10800000">
            <a:off x="8956260" y="0"/>
            <a:ext cx="3266661" cy="768105"/>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21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5200" y="1087200"/>
            <a:ext cx="4671580" cy="4252896"/>
          </a:xfrm>
          <a:prstGeom prst="rect">
            <a:avLst/>
          </a:prstGeom>
        </p:spPr>
        <p:txBody>
          <a:bodyPr wrap="square">
            <a:noAutofit/>
          </a:bodyPr>
          <a:lstStyle/>
          <a:p>
            <a:pPr>
              <a:lnSpc>
                <a:spcPct val="110000"/>
              </a:lnSpc>
              <a:spcAft>
                <a:spcPts val="1200"/>
              </a:spcAft>
            </a:pPr>
            <a:r>
              <a:rPr lang="en-GB" sz="2000" dirty="0">
                <a:solidFill>
                  <a:srgbClr val="EB5D0B"/>
                </a:solidFill>
                <a:latin typeface="Impact" panose="020B0806030902050204" pitchFamily="34" charset="0"/>
                <a:cs typeface="Calibri"/>
              </a:rPr>
              <a:t>COMPLETING THE CHALLENGES</a:t>
            </a:r>
            <a:endParaRPr lang="en-GB" sz="2000" dirty="0">
              <a:solidFill>
                <a:srgbClr val="000000"/>
              </a:solidFill>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First, look at the introductory presentation which sets the scene for the challenges, including the films. This will give you some useful background information about tennis, and about the key physical and character qualities which tennis players need. </a:t>
            </a: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can do the five challenges whenever you want to, inside your home or in an outside space if you have one. For example, you might choose to do one a day for a week. </a:t>
            </a: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challenges have been designed so that ideally, families can work through the activities together. However, children can also use them independently.</a:t>
            </a:r>
            <a:endParaRPr lang="en-US" sz="1400" spc="-20" dirty="0">
              <a:latin typeface="Arial" panose="020B0604020202020204" pitchFamily="34" charset="0"/>
              <a:cs typeface="Arial" panose="020B0604020202020204" pitchFamily="34" charset="0"/>
            </a:endParaRPr>
          </a:p>
          <a:p>
            <a:pPr>
              <a:lnSpc>
                <a:spcPct val="110000"/>
              </a:lnSpc>
              <a:spcAft>
                <a:spcPts val="600"/>
              </a:spcAft>
            </a:pPr>
            <a:endParaRPr lang="en-US" sz="1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24D5D9A-955D-E743-8FC7-0F1950B995C4}"/>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INTRODUCTION FOR PARENTS &amp; CARERS (2)</a:t>
            </a:r>
          </a:p>
        </p:txBody>
      </p:sp>
      <p:sp>
        <p:nvSpPr>
          <p:cNvPr id="4" name="Rectangle 3"/>
          <p:cNvSpPr/>
          <p:nvPr/>
        </p:nvSpPr>
        <p:spPr>
          <a:xfrm>
            <a:off x="6850799" y="1573200"/>
            <a:ext cx="4936823" cy="2301376"/>
          </a:xfrm>
          <a:prstGeom prst="rect">
            <a:avLst/>
          </a:prstGeom>
        </p:spPr>
        <p:txBody>
          <a:bodyPr wrap="square">
            <a:noAutofit/>
          </a:bodyPr>
          <a:lstStyle/>
          <a:p>
            <a:pPr marL="234000" indent="-234000">
              <a:lnSpc>
                <a:spcPct val="110000"/>
              </a:lnSpc>
              <a:spcAft>
                <a:spcPts val="600"/>
              </a:spcAft>
              <a:buFont typeface="Arial" panose="020B0604020202020204" pitchFamily="34" charset="0"/>
              <a:buChar char="•"/>
            </a:pPr>
            <a:r>
              <a:rPr lang="en-US" sz="1400" spc="-20" dirty="0">
                <a:latin typeface="Arial" panose="020B0604020202020204" pitchFamily="34" charset="0"/>
                <a:cs typeface="Arial" panose="020B0604020202020204" pitchFamily="34" charset="0"/>
              </a:rPr>
              <a:t>You don’t need any special equipment – some challenges </a:t>
            </a:r>
            <a:r>
              <a:rPr lang="en-US" sz="1400" dirty="0">
                <a:latin typeface="Arial" panose="020B0604020202020204" pitchFamily="34" charset="0"/>
                <a:cs typeface="Arial" panose="020B0604020202020204" pitchFamily="34" charset="0"/>
              </a:rPr>
              <a:t>need no equipment at all; others only whatever you can find around the home. Ideas are provided if you want to make the challenges harder, or you can think of your own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ways to take them further.</a:t>
            </a:r>
          </a:p>
          <a:p>
            <a:pPr marL="234000" indent="-23400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Each challenge focuses on one key character quality; however, children are encouraged to think about the other qualities which they might be using too. If doing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the challenges with other people, at the end of each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one there is the chance to ‘award’ someone who best demonstrated a key quality. </a:t>
            </a:r>
          </a:p>
          <a:p>
            <a:pPr marL="234000" indent="-234000">
              <a:buFont typeface="Arial" panose="020B0604020202020204" pitchFamily="34" charset="0"/>
              <a:buChar char="•"/>
            </a:pPr>
            <a:r>
              <a:rPr lang="en-US" sz="1400" spc="-20" dirty="0">
                <a:latin typeface="Arial" panose="020B0604020202020204" pitchFamily="34" charset="0"/>
                <a:cs typeface="Arial" panose="020B0604020202020204" pitchFamily="34" charset="0"/>
              </a:rPr>
              <a:t>There is also a final ‘personal challenge’ which encourages </a:t>
            </a:r>
            <a:r>
              <a:rPr lang="en-US" sz="1400" dirty="0">
                <a:latin typeface="Arial" panose="020B0604020202020204" pitchFamily="34" charset="0"/>
                <a:cs typeface="Arial" panose="020B0604020202020204" pitchFamily="34" charset="0"/>
              </a:rPr>
              <a:t>children to develop a skill over the course of a week.</a:t>
            </a:r>
          </a:p>
        </p:txBody>
      </p:sp>
      <p:grpSp>
        <p:nvGrpSpPr>
          <p:cNvPr id="10" name="Group 9">
            <a:extLst>
              <a:ext uri="{FF2B5EF4-FFF2-40B4-BE49-F238E27FC236}">
                <a16:creationId xmlns:a16="http://schemas.microsoft.com/office/drawing/2014/main" id="{F47CBBC5-A024-8740-BE08-223D6D7585C0}"/>
              </a:ext>
            </a:extLst>
          </p:cNvPr>
          <p:cNvGrpSpPr/>
          <p:nvPr/>
        </p:nvGrpSpPr>
        <p:grpSpPr>
          <a:xfrm>
            <a:off x="7546041" y="4913643"/>
            <a:ext cx="3546338" cy="1652934"/>
            <a:chOff x="8290620" y="4913643"/>
            <a:chExt cx="3546338" cy="1652934"/>
          </a:xfrm>
        </p:grpSpPr>
        <p:sp>
          <p:nvSpPr>
            <p:cNvPr id="11" name="Rounded Rectangle 10">
              <a:extLst>
                <a:ext uri="{FF2B5EF4-FFF2-40B4-BE49-F238E27FC236}">
                  <a16:creationId xmlns:a16="http://schemas.microsoft.com/office/drawing/2014/main" id="{4FC72BE6-1E3B-1F43-8B6E-84EBC64BB165}"/>
                </a:ext>
              </a:extLst>
            </p:cNvPr>
            <p:cNvSpPr/>
            <p:nvPr/>
          </p:nvSpPr>
          <p:spPr>
            <a:xfrm flipH="1">
              <a:off x="10831382" y="4913643"/>
              <a:ext cx="1005576" cy="1652934"/>
            </a:xfrm>
            <a:prstGeom prst="roundRect">
              <a:avLst>
                <a:gd name="adj" fmla="val 0"/>
              </a:avLst>
            </a:prstGeom>
            <a:blipFill>
              <a:blip r:embed="rId3"/>
              <a:stretch>
                <a:fillRect l="-17472" t="-2318" r="-16806" b="-92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D5720EC1-EA52-AC41-AEA4-48674381115C}"/>
                </a:ext>
              </a:extLst>
            </p:cNvPr>
            <p:cNvSpPr/>
            <p:nvPr/>
          </p:nvSpPr>
          <p:spPr>
            <a:xfrm flipH="1">
              <a:off x="9560451" y="4913643"/>
              <a:ext cx="1005576" cy="1652934"/>
            </a:xfrm>
            <a:prstGeom prst="roundRect">
              <a:avLst>
                <a:gd name="adj" fmla="val 0"/>
              </a:avLst>
            </a:prstGeom>
            <a:blipFill>
              <a:blip r:embed="rId4"/>
              <a:stretch>
                <a:fillRect l="-56148" t="-2" r="-77057" b="-7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5214BD2C-6EA9-C947-A0B7-03DA22941C75}"/>
                </a:ext>
              </a:extLst>
            </p:cNvPr>
            <p:cNvSpPr/>
            <p:nvPr/>
          </p:nvSpPr>
          <p:spPr>
            <a:xfrm flipH="1">
              <a:off x="8290620" y="4913643"/>
              <a:ext cx="1005576" cy="1652934"/>
            </a:xfrm>
            <a:prstGeom prst="roundRect">
              <a:avLst>
                <a:gd name="adj" fmla="val 0"/>
              </a:avLst>
            </a:prstGeom>
            <a:blipFill>
              <a:blip r:embed="rId5"/>
              <a:stretch>
                <a:fillRect l="-91705" t="-4077" r="-27404" b="-55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ight Triangle 16">
            <a:extLst>
              <a:ext uri="{FF2B5EF4-FFF2-40B4-BE49-F238E27FC236}">
                <a16:creationId xmlns:a16="http://schemas.microsoft.com/office/drawing/2014/main" id="{8D8ED447-BCCC-D841-9461-C8BCBB285269}"/>
              </a:ext>
            </a:extLst>
          </p:cNvPr>
          <p:cNvSpPr/>
          <p:nvPr/>
        </p:nvSpPr>
        <p:spPr>
          <a:xfrm rot="10800000">
            <a:off x="8956260" y="0"/>
            <a:ext cx="3266661" cy="768105"/>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D43BFB-83AD-BC45-AA0A-5A079E62BF5D}"/>
              </a:ext>
            </a:extLst>
          </p:cNvPr>
          <p:cNvSpPr/>
          <p:nvPr/>
        </p:nvSpPr>
        <p:spPr>
          <a:xfrm>
            <a:off x="373529" y="3354062"/>
            <a:ext cx="3498755" cy="42644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6686780" y="3246115"/>
            <a:ext cx="5179752" cy="3272108"/>
            <a:chOff x="435437" y="1596320"/>
            <a:chExt cx="6425681" cy="4298543"/>
          </a:xfrm>
        </p:grpSpPr>
        <p:sp>
          <p:nvSpPr>
            <p:cNvPr id="9" name="TextBox 8">
              <a:extLst>
                <a:ext uri="{FF2B5EF4-FFF2-40B4-BE49-F238E27FC236}">
                  <a16:creationId xmlns:a16="http://schemas.microsoft.com/office/drawing/2014/main" id="{CA40CF66-2719-477C-9B75-5E78BA9D0868}"/>
                </a:ext>
              </a:extLst>
            </p:cNvPr>
            <p:cNvSpPr txBox="1"/>
            <p:nvPr/>
          </p:nvSpPr>
          <p:spPr>
            <a:xfrm>
              <a:off x="647700" y="2667000"/>
              <a:ext cx="558800" cy="635000"/>
            </a:xfrm>
            <a:prstGeom prst="rect">
              <a:avLst/>
            </a:prstGeom>
            <a:noFill/>
          </p:spPr>
          <p:txBody>
            <a:bodyPr wrap="square" rtlCol="0">
              <a:spAutoFit/>
            </a:bodyPr>
            <a:lstStyle/>
            <a:p>
              <a:endParaRPr lang="en-GB" dirty="0"/>
            </a:p>
          </p:txBody>
        </p:sp>
        <p:sp>
          <p:nvSpPr>
            <p:cNvPr id="10" name="TextBox 9">
              <a:extLst>
                <a:ext uri="{FF2B5EF4-FFF2-40B4-BE49-F238E27FC236}">
                  <a16:creationId xmlns:a16="http://schemas.microsoft.com/office/drawing/2014/main" id="{46E2B831-6EBA-47B9-BE47-0AA2ACB7CC19}"/>
                </a:ext>
              </a:extLst>
            </p:cNvPr>
            <p:cNvSpPr txBox="1"/>
            <p:nvPr/>
          </p:nvSpPr>
          <p:spPr>
            <a:xfrm>
              <a:off x="800100" y="2819400"/>
              <a:ext cx="558800" cy="635000"/>
            </a:xfrm>
            <a:prstGeom prst="rect">
              <a:avLst/>
            </a:prstGeom>
            <a:noFill/>
          </p:spPr>
          <p:txBody>
            <a:bodyPr wrap="square" rtlCol="0">
              <a:spAutoFit/>
            </a:bodyPr>
            <a:lstStyle/>
            <a:p>
              <a:endParaRPr lang="en-GB" dirty="0"/>
            </a:p>
          </p:txBody>
        </p:sp>
        <p:sp>
          <p:nvSpPr>
            <p:cNvPr id="28" name="Rounded Rectangle 27">
              <a:extLst>
                <a:ext uri="{FF2B5EF4-FFF2-40B4-BE49-F238E27FC236}">
                  <a16:creationId xmlns:a16="http://schemas.microsoft.com/office/drawing/2014/main" id="{A20FE426-5A95-AC47-A512-00BC2F16D194}"/>
                </a:ext>
              </a:extLst>
            </p:cNvPr>
            <p:cNvSpPr/>
            <p:nvPr/>
          </p:nvSpPr>
          <p:spPr>
            <a:xfrm>
              <a:off x="435437" y="3841993"/>
              <a:ext cx="3136641" cy="2052870"/>
            </a:xfrm>
            <a:prstGeom prst="roundRect">
              <a:avLst>
                <a:gd name="adj" fmla="val 0"/>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C1B0008-1AD7-FB40-BB6F-2E26CC40B02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24477" y="3838429"/>
              <a:ext cx="3136641" cy="2056003"/>
            </a:xfrm>
            <a:prstGeom prst="rect">
              <a:avLst/>
            </a:prstGeom>
          </p:spPr>
        </p:pic>
        <p:pic>
          <p:nvPicPr>
            <p:cNvPr id="5" name="Picture 4">
              <a:extLst>
                <a:ext uri="{FF2B5EF4-FFF2-40B4-BE49-F238E27FC236}">
                  <a16:creationId xmlns:a16="http://schemas.microsoft.com/office/drawing/2014/main" id="{E86C4F2F-01FE-A04C-82DA-38C92FCF79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5437" y="1596320"/>
              <a:ext cx="3136640" cy="2089709"/>
            </a:xfrm>
            <a:prstGeom prst="rect">
              <a:avLst/>
            </a:prstGeom>
          </p:spPr>
        </p:pic>
        <p:pic>
          <p:nvPicPr>
            <p:cNvPr id="7" name="Picture 6">
              <a:extLst>
                <a:ext uri="{FF2B5EF4-FFF2-40B4-BE49-F238E27FC236}">
                  <a16:creationId xmlns:a16="http://schemas.microsoft.com/office/drawing/2014/main" id="{5D898988-064C-374E-A149-F1E4A810D1F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24477" y="1634648"/>
              <a:ext cx="3136641" cy="2056004"/>
            </a:xfrm>
            <a:prstGeom prst="rect">
              <a:avLst/>
            </a:prstGeom>
          </p:spPr>
        </p:pic>
      </p:grpSp>
      <p:sp>
        <p:nvSpPr>
          <p:cNvPr id="11" name="Rectangle 1">
            <a:extLst>
              <a:ext uri="{FF2B5EF4-FFF2-40B4-BE49-F238E27FC236}">
                <a16:creationId xmlns:a16="http://schemas.microsoft.com/office/drawing/2014/main" id="{B39CCD96-B0B9-D844-90F8-9F6D2F864216}"/>
              </a:ext>
            </a:extLst>
          </p:cNvPr>
          <p:cNvSpPr/>
          <p:nvPr/>
        </p:nvSpPr>
        <p:spPr>
          <a:xfrm>
            <a:off x="-100584" y="5942447"/>
            <a:ext cx="2505194" cy="952773"/>
          </a:xfrm>
          <a:custGeom>
            <a:avLst/>
            <a:gdLst>
              <a:gd name="connsiteX0" fmla="*/ 0 w 2423771"/>
              <a:gd name="connsiteY0" fmla="*/ 0 h 577236"/>
              <a:gd name="connsiteX1" fmla="*/ 2423771 w 2423771"/>
              <a:gd name="connsiteY1" fmla="*/ 0 h 577236"/>
              <a:gd name="connsiteX2" fmla="*/ 2423771 w 2423771"/>
              <a:gd name="connsiteY2" fmla="*/ 577236 h 577236"/>
              <a:gd name="connsiteX3" fmla="*/ 0 w 2423771"/>
              <a:gd name="connsiteY3" fmla="*/ 577236 h 577236"/>
              <a:gd name="connsiteX4" fmla="*/ 0 w 2423771"/>
              <a:gd name="connsiteY4" fmla="*/ 0 h 577236"/>
              <a:gd name="connsiteX0" fmla="*/ 0 w 2423771"/>
              <a:gd name="connsiteY0" fmla="*/ 0 h 577236"/>
              <a:gd name="connsiteX1" fmla="*/ 1686017 w 2423771"/>
              <a:gd name="connsiteY1" fmla="*/ 342900 h 577236"/>
              <a:gd name="connsiteX2" fmla="*/ 2423771 w 2423771"/>
              <a:gd name="connsiteY2" fmla="*/ 577236 h 577236"/>
              <a:gd name="connsiteX3" fmla="*/ 0 w 2423771"/>
              <a:gd name="connsiteY3" fmla="*/ 577236 h 577236"/>
              <a:gd name="connsiteX4" fmla="*/ 0 w 2423771"/>
              <a:gd name="connsiteY4" fmla="*/ 0 h 577236"/>
              <a:gd name="connsiteX0" fmla="*/ 0 w 2423771"/>
              <a:gd name="connsiteY0" fmla="*/ 0 h 577236"/>
              <a:gd name="connsiteX1" fmla="*/ 1409485 w 2423771"/>
              <a:gd name="connsiteY1" fmla="*/ 460888 h 577236"/>
              <a:gd name="connsiteX2" fmla="*/ 2423771 w 2423771"/>
              <a:gd name="connsiteY2" fmla="*/ 577236 h 577236"/>
              <a:gd name="connsiteX3" fmla="*/ 0 w 2423771"/>
              <a:gd name="connsiteY3" fmla="*/ 577236 h 577236"/>
              <a:gd name="connsiteX4" fmla="*/ 0 w 2423771"/>
              <a:gd name="connsiteY4" fmla="*/ 0 h 577236"/>
              <a:gd name="connsiteX0" fmla="*/ 0 w 2423771"/>
              <a:gd name="connsiteY0" fmla="*/ 0 h 577236"/>
              <a:gd name="connsiteX1" fmla="*/ 1486914 w 2423771"/>
              <a:gd name="connsiteY1" fmla="*/ 342901 h 577236"/>
              <a:gd name="connsiteX2" fmla="*/ 2423771 w 2423771"/>
              <a:gd name="connsiteY2" fmla="*/ 577236 h 577236"/>
              <a:gd name="connsiteX3" fmla="*/ 0 w 2423771"/>
              <a:gd name="connsiteY3" fmla="*/ 577236 h 577236"/>
              <a:gd name="connsiteX4" fmla="*/ 0 w 2423771"/>
              <a:gd name="connsiteY4" fmla="*/ 0 h 577236"/>
              <a:gd name="connsiteX0" fmla="*/ 0 w 2423771"/>
              <a:gd name="connsiteY0" fmla="*/ 224912 h 802148"/>
              <a:gd name="connsiteX1" fmla="*/ 1114518 w 2423771"/>
              <a:gd name="connsiteY1" fmla="*/ 0 h 802148"/>
              <a:gd name="connsiteX2" fmla="*/ 2423771 w 2423771"/>
              <a:gd name="connsiteY2" fmla="*/ 802148 h 802148"/>
              <a:gd name="connsiteX3" fmla="*/ 0 w 2423771"/>
              <a:gd name="connsiteY3" fmla="*/ 802148 h 802148"/>
              <a:gd name="connsiteX4" fmla="*/ 0 w 2423771"/>
              <a:gd name="connsiteY4" fmla="*/ 224912 h 802148"/>
              <a:gd name="connsiteX0" fmla="*/ 0 w 2423771"/>
              <a:gd name="connsiteY0" fmla="*/ 0 h 577236"/>
              <a:gd name="connsiteX1" fmla="*/ 2423771 w 2423771"/>
              <a:gd name="connsiteY1" fmla="*/ 577236 h 577236"/>
              <a:gd name="connsiteX2" fmla="*/ 0 w 2423771"/>
              <a:gd name="connsiteY2" fmla="*/ 577236 h 577236"/>
              <a:gd name="connsiteX3" fmla="*/ 0 w 2423771"/>
              <a:gd name="connsiteY3" fmla="*/ 0 h 577236"/>
              <a:gd name="connsiteX0" fmla="*/ 0 w 2574942"/>
              <a:gd name="connsiteY0" fmla="*/ 0 h 591984"/>
              <a:gd name="connsiteX1" fmla="*/ 2574942 w 2574942"/>
              <a:gd name="connsiteY1" fmla="*/ 591984 h 591984"/>
              <a:gd name="connsiteX2" fmla="*/ 0 w 2574942"/>
              <a:gd name="connsiteY2" fmla="*/ 577236 h 591984"/>
              <a:gd name="connsiteX3" fmla="*/ 0 w 2574942"/>
              <a:gd name="connsiteY3" fmla="*/ 0 h 591984"/>
            </a:gdLst>
            <a:ahLst/>
            <a:cxnLst>
              <a:cxn ang="0">
                <a:pos x="connsiteX0" y="connsiteY0"/>
              </a:cxn>
              <a:cxn ang="0">
                <a:pos x="connsiteX1" y="connsiteY1"/>
              </a:cxn>
              <a:cxn ang="0">
                <a:pos x="connsiteX2" y="connsiteY2"/>
              </a:cxn>
              <a:cxn ang="0">
                <a:pos x="connsiteX3" y="connsiteY3"/>
              </a:cxn>
            </a:cxnLst>
            <a:rect l="l" t="t" r="r" b="b"/>
            <a:pathLst>
              <a:path w="2574942" h="591984">
                <a:moveTo>
                  <a:pt x="0" y="0"/>
                </a:moveTo>
                <a:lnTo>
                  <a:pt x="2574942" y="591984"/>
                </a:lnTo>
                <a:lnTo>
                  <a:pt x="0" y="577236"/>
                </a:lnTo>
                <a:lnTo>
                  <a:pt x="0" y="0"/>
                </a:lnTo>
                <a:close/>
              </a:path>
            </a:pathLst>
          </a:custGeom>
          <a:solidFill>
            <a:srgbClr val="EB5D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13200" y="1087200"/>
            <a:ext cx="6096000" cy="4380686"/>
          </a:xfrm>
          <a:prstGeom prst="rect">
            <a:avLst/>
          </a:prstGeom>
        </p:spPr>
        <p:txBody>
          <a:bodyPr lIns="90000">
            <a:spAutoFit/>
          </a:bodyPr>
          <a:lstStyle/>
          <a:p>
            <a:pPr>
              <a:spcAft>
                <a:spcPts val="1200"/>
              </a:spcAft>
            </a:pPr>
            <a:r>
              <a:rPr lang="en-GB" sz="2000" b="1" dirty="0">
                <a:solidFill>
                  <a:srgbClr val="EB5D0B"/>
                </a:solidFill>
                <a:latin typeface="Arial" panose="020B0604020202020204" pitchFamily="34" charset="0"/>
                <a:cs typeface="Arial" panose="020B0604020202020204" pitchFamily="34" charset="0"/>
              </a:rPr>
              <a:t>Get started: </a:t>
            </a:r>
          </a:p>
          <a:p>
            <a:pPr marL="288000" indent="-28800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Have a look at the pictures of different tennis players. </a:t>
            </a:r>
          </a:p>
          <a:p>
            <a:pPr marL="288000" indent="-28800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How do you think each player might be feeling?</a:t>
            </a:r>
          </a:p>
          <a:p>
            <a:pPr marL="288000" indent="-28800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Do you think they are having a good time?</a:t>
            </a:r>
          </a:p>
          <a:p>
            <a:pPr marL="288000" indent="-288000">
              <a:spcAft>
                <a:spcPts val="3300"/>
              </a:spcAft>
              <a:buFont typeface="Arial" panose="020B0604020202020204" pitchFamily="34" charset="0"/>
              <a:buChar char="•"/>
            </a:pPr>
            <a:r>
              <a:rPr lang="en-GB" dirty="0">
                <a:latin typeface="Arial" panose="020B0604020202020204" pitchFamily="34" charset="0"/>
                <a:cs typeface="Arial" panose="020B0604020202020204" pitchFamily="34" charset="0"/>
              </a:rPr>
              <a:t>Why do you think they might be feeling that way? </a:t>
            </a:r>
          </a:p>
          <a:p>
            <a:pPr>
              <a:spcAft>
                <a:spcPts val="1200"/>
              </a:spcAft>
            </a:pPr>
            <a:r>
              <a:rPr lang="en-GB" sz="2000" b="1" dirty="0">
                <a:solidFill>
                  <a:schemeClr val="bg1"/>
                </a:solidFill>
                <a:latin typeface="Arial" panose="020B0604020202020204" pitchFamily="34" charset="0"/>
                <a:cs typeface="Arial" panose="020B0604020202020204" pitchFamily="34" charset="0"/>
              </a:rPr>
              <a:t> Today’s quality is </a:t>
            </a:r>
            <a:r>
              <a:rPr lang="en-GB" sz="2000" b="1" dirty="0">
                <a:solidFill>
                  <a:schemeClr val="bg1"/>
                </a:solidFill>
                <a:latin typeface="Impact" panose="020B0806030902050204" pitchFamily="34" charset="0"/>
                <a:cs typeface="Arial" panose="020B0604020202020204" pitchFamily="34" charset="0"/>
              </a:rPr>
              <a:t>RESILIENCE</a:t>
            </a:r>
            <a:endParaRPr lang="en-GB" sz="2000" b="1" dirty="0">
              <a:solidFill>
                <a:schemeClr val="bg1"/>
              </a:solidFill>
              <a:latin typeface="Arial" panose="020B0604020202020204" pitchFamily="34" charset="0"/>
              <a:cs typeface="Arial" panose="020B0604020202020204" pitchFamily="34" charset="0"/>
            </a:endParaRPr>
          </a:p>
          <a:p>
            <a:pPr marL="288000" indent="-28800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Resilience means when you can ‘bounce back’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get through something which has been difficult,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or made you unhappy. </a:t>
            </a:r>
          </a:p>
          <a:p>
            <a:pPr marL="288000" indent="-28800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Can you think of any times when you have been resilient?</a:t>
            </a:r>
          </a:p>
        </p:txBody>
      </p:sp>
      <p:sp>
        <p:nvSpPr>
          <p:cNvPr id="12" name="Title 1">
            <a:extLst>
              <a:ext uri="{FF2B5EF4-FFF2-40B4-BE49-F238E27FC236}">
                <a16:creationId xmlns:a16="http://schemas.microsoft.com/office/drawing/2014/main" id="{F2BD098B-1791-2147-B7FF-79F5DE154160}"/>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WARM-UP</a:t>
            </a:r>
          </a:p>
        </p:txBody>
      </p:sp>
    </p:spTree>
    <p:extLst>
      <p:ext uri="{BB962C8B-B14F-4D97-AF65-F5344CB8AC3E}">
        <p14:creationId xmlns:p14="http://schemas.microsoft.com/office/powerpoint/2010/main" val="115532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descr="Nike SWOOSH WRISTBANDS Option: WHT/BLK, Size: STD">
            <a:extLst>
              <a:ext uri="{FF2B5EF4-FFF2-40B4-BE49-F238E27FC236}">
                <a16:creationId xmlns:a16="http://schemas.microsoft.com/office/drawing/2014/main" id="{0915E90D-D9B6-4D26-BEDF-CC6A5F77BD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4" descr="Nike SWOOSH WRISTBANDS Option: WHT/BLK, Size: STD">
            <a:extLst>
              <a:ext uri="{FF2B5EF4-FFF2-40B4-BE49-F238E27FC236}">
                <a16:creationId xmlns:a16="http://schemas.microsoft.com/office/drawing/2014/main" id="{F4B02954-E314-EF4B-AD61-247E182892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a:extLst>
              <a:ext uri="{FF2B5EF4-FFF2-40B4-BE49-F238E27FC236}">
                <a16:creationId xmlns:a16="http://schemas.microsoft.com/office/drawing/2014/main" id="{8082FC8A-6071-A44B-B00B-D0DC43116871}"/>
              </a:ext>
            </a:extLst>
          </p:cNvPr>
          <p:cNvSpPr/>
          <p:nvPr/>
        </p:nvSpPr>
        <p:spPr>
          <a:xfrm>
            <a:off x="313200" y="1087200"/>
            <a:ext cx="3108103" cy="2215991"/>
          </a:xfrm>
          <a:prstGeom prst="rect">
            <a:avLst/>
          </a:prstGeom>
        </p:spPr>
        <p:txBody>
          <a:bodyPr wrap="square" lIns="90000">
            <a:spAutoFit/>
          </a:bodyPr>
          <a:lstStyle/>
          <a:p>
            <a:pPr>
              <a:spcAft>
                <a:spcPts val="1200"/>
              </a:spcAft>
            </a:pPr>
            <a:r>
              <a:rPr lang="en-GB" sz="2000" b="1" dirty="0">
                <a:solidFill>
                  <a:srgbClr val="EB5D0B"/>
                </a:solidFill>
                <a:latin typeface="Arial" panose="020B0604020202020204" pitchFamily="34" charset="0"/>
              </a:rPr>
              <a:t>Instructions</a:t>
            </a:r>
            <a:endParaRPr lang="en-GB" sz="1400" dirty="0">
              <a:solidFill>
                <a:srgbClr val="EB5D0B"/>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need a partner, or you could do this in 3s. If there are more than three of you why not make two groups and compete with each other?</a:t>
            </a:r>
          </a:p>
        </p:txBody>
      </p:sp>
      <p:sp>
        <p:nvSpPr>
          <p:cNvPr id="11" name="Right Triangle 10">
            <a:extLst>
              <a:ext uri="{FF2B5EF4-FFF2-40B4-BE49-F238E27FC236}">
                <a16:creationId xmlns:a16="http://schemas.microsoft.com/office/drawing/2014/main" id="{F0DF0916-D387-9141-B71A-E01BB4A4AF10}"/>
              </a:ext>
            </a:extLst>
          </p:cNvPr>
          <p:cNvSpPr/>
          <p:nvPr/>
        </p:nvSpPr>
        <p:spPr>
          <a:xfrm rot="10800000">
            <a:off x="7329599" y="-1"/>
            <a:ext cx="4862401" cy="1143318"/>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464093" y="1558548"/>
            <a:ext cx="7414707" cy="2740045"/>
          </a:xfrm>
          <a:prstGeom prst="rect">
            <a:avLst/>
          </a:prstGeom>
        </p:spPr>
        <p:txBody>
          <a:bodyPr wrap="square" numCol="2" spcCol="1080000">
            <a:noAutofit/>
          </a:bodyPr>
          <a:lstStyle/>
          <a:p>
            <a:r>
              <a:rPr lang="en-GB" dirty="0">
                <a:latin typeface="Arial" panose="020B0604020202020204" pitchFamily="34" charset="0"/>
                <a:cs typeface="Arial" panose="020B0604020202020204" pitchFamily="34" charset="0"/>
              </a:rPr>
              <a:t>You’re going to count </a:t>
            </a:r>
            <a:r>
              <a:rPr lang="en-GB" b="1" dirty="0">
                <a:latin typeface="Arial" panose="020B0604020202020204" pitchFamily="34" charset="0"/>
                <a:cs typeface="Arial" panose="020B0604020202020204" pitchFamily="34" charset="0"/>
              </a:rPr>
              <a:t>1, 2, 3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 order. One of you begins saying ‘1’, your partner says ‘2’, you say ‘3’, your partner says ‘1’, you say ‘2’, your partner ‘3’. Keep this going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so you’re repeating the sequence.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Now replace ‘1’ with the word ‘tennis’ followed by ‘2’ and ‘3’.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Now replace ‘2’ with the word ‘ball’ so the sequence is ‘tennis’, ‘ball’, ‘3’.</a:t>
            </a:r>
          </a:p>
          <a:p>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Replace ‘3’ with the word ‘net’ so the sequence is ‘tennis’, ‘ball’, ‘net’.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9BDCE5A6-8127-9043-8D2A-993BE0EB32F7}"/>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MAKE TENNIS COUNT</a:t>
            </a:r>
          </a:p>
        </p:txBody>
      </p:sp>
      <p:sp>
        <p:nvSpPr>
          <p:cNvPr id="2" name="Rectangle 1">
            <a:extLst>
              <a:ext uri="{FF2B5EF4-FFF2-40B4-BE49-F238E27FC236}">
                <a16:creationId xmlns:a16="http://schemas.microsoft.com/office/drawing/2014/main" id="{0EEF7C92-3A28-5649-8299-46D95829710B}"/>
              </a:ext>
            </a:extLst>
          </p:cNvPr>
          <p:cNvSpPr/>
          <p:nvPr/>
        </p:nvSpPr>
        <p:spPr>
          <a:xfrm>
            <a:off x="4033075" y="5109084"/>
            <a:ext cx="7942729"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Can you say the three words continuously without making a mistake? If you’re playing in teams, who can keep going for the longest?</a:t>
            </a:r>
          </a:p>
        </p:txBody>
      </p:sp>
      <p:sp>
        <p:nvSpPr>
          <p:cNvPr id="3" name="TextBox 2">
            <a:extLst>
              <a:ext uri="{FF2B5EF4-FFF2-40B4-BE49-F238E27FC236}">
                <a16:creationId xmlns:a16="http://schemas.microsoft.com/office/drawing/2014/main" id="{767F6B21-9438-1C4C-A085-376121639513}"/>
              </a:ext>
            </a:extLst>
          </p:cNvPr>
          <p:cNvSpPr txBox="1"/>
          <p:nvPr/>
        </p:nvSpPr>
        <p:spPr>
          <a:xfrm>
            <a:off x="4033075" y="1558548"/>
            <a:ext cx="341760" cy="584775"/>
          </a:xfrm>
          <a:prstGeom prst="rect">
            <a:avLst/>
          </a:prstGeom>
          <a:solidFill>
            <a:srgbClr val="EB5D0B"/>
          </a:solidFill>
        </p:spPr>
        <p:txBody>
          <a:bodyPr wrap="none" rtlCol="0">
            <a:spAutoFit/>
          </a:bodyPr>
          <a:lstStyle/>
          <a:p>
            <a:r>
              <a:rPr lang="en-US" sz="3200" dirty="0">
                <a:solidFill>
                  <a:schemeClr val="bg1"/>
                </a:solidFill>
                <a:latin typeface="Impact" panose="020B0806030902050204" pitchFamily="34" charset="0"/>
              </a:rPr>
              <a:t>1</a:t>
            </a:r>
          </a:p>
        </p:txBody>
      </p:sp>
      <p:sp>
        <p:nvSpPr>
          <p:cNvPr id="19" name="TextBox 18">
            <a:extLst>
              <a:ext uri="{FF2B5EF4-FFF2-40B4-BE49-F238E27FC236}">
                <a16:creationId xmlns:a16="http://schemas.microsoft.com/office/drawing/2014/main" id="{1133527E-4502-D14E-8348-02E3A2B4356D}"/>
              </a:ext>
            </a:extLst>
          </p:cNvPr>
          <p:cNvSpPr txBox="1"/>
          <p:nvPr/>
        </p:nvSpPr>
        <p:spPr>
          <a:xfrm>
            <a:off x="8138145" y="1558548"/>
            <a:ext cx="391454" cy="584775"/>
          </a:xfrm>
          <a:prstGeom prst="rect">
            <a:avLst/>
          </a:prstGeom>
          <a:solidFill>
            <a:srgbClr val="EB5D0B"/>
          </a:solidFill>
        </p:spPr>
        <p:txBody>
          <a:bodyPr wrap="none" rtlCol="0">
            <a:spAutoFit/>
          </a:bodyPr>
          <a:lstStyle/>
          <a:p>
            <a:r>
              <a:rPr lang="en-US" sz="3200" dirty="0">
                <a:solidFill>
                  <a:schemeClr val="bg1"/>
                </a:solidFill>
                <a:latin typeface="Impact" panose="020B0806030902050204" pitchFamily="34" charset="0"/>
              </a:rPr>
              <a:t>2</a:t>
            </a:r>
          </a:p>
        </p:txBody>
      </p:sp>
      <p:sp>
        <p:nvSpPr>
          <p:cNvPr id="20" name="TextBox 19">
            <a:extLst>
              <a:ext uri="{FF2B5EF4-FFF2-40B4-BE49-F238E27FC236}">
                <a16:creationId xmlns:a16="http://schemas.microsoft.com/office/drawing/2014/main" id="{E9D68DB2-363F-7E4B-BD2A-DA527C9EDF9E}"/>
              </a:ext>
            </a:extLst>
          </p:cNvPr>
          <p:cNvSpPr txBox="1"/>
          <p:nvPr/>
        </p:nvSpPr>
        <p:spPr>
          <a:xfrm>
            <a:off x="8138145" y="2369039"/>
            <a:ext cx="402674" cy="584775"/>
          </a:xfrm>
          <a:prstGeom prst="rect">
            <a:avLst/>
          </a:prstGeom>
          <a:solidFill>
            <a:srgbClr val="EB5D0B"/>
          </a:solidFill>
        </p:spPr>
        <p:txBody>
          <a:bodyPr wrap="none" rtlCol="0">
            <a:spAutoFit/>
          </a:bodyPr>
          <a:lstStyle/>
          <a:p>
            <a:r>
              <a:rPr lang="en-US" sz="3200" dirty="0">
                <a:solidFill>
                  <a:schemeClr val="bg1"/>
                </a:solidFill>
                <a:latin typeface="Impact" panose="020B0806030902050204" pitchFamily="34" charset="0"/>
              </a:rPr>
              <a:t>3</a:t>
            </a:r>
          </a:p>
        </p:txBody>
      </p:sp>
      <p:sp>
        <p:nvSpPr>
          <p:cNvPr id="21" name="TextBox 20">
            <a:extLst>
              <a:ext uri="{FF2B5EF4-FFF2-40B4-BE49-F238E27FC236}">
                <a16:creationId xmlns:a16="http://schemas.microsoft.com/office/drawing/2014/main" id="{2AFD5EA2-F067-9B44-A077-1C0E9CECABA5}"/>
              </a:ext>
            </a:extLst>
          </p:cNvPr>
          <p:cNvSpPr txBox="1"/>
          <p:nvPr/>
        </p:nvSpPr>
        <p:spPr>
          <a:xfrm>
            <a:off x="8138145" y="3470475"/>
            <a:ext cx="402674" cy="584775"/>
          </a:xfrm>
          <a:prstGeom prst="rect">
            <a:avLst/>
          </a:prstGeom>
          <a:solidFill>
            <a:srgbClr val="EB5D0B"/>
          </a:solidFill>
        </p:spPr>
        <p:txBody>
          <a:bodyPr wrap="none" rtlCol="0">
            <a:spAutoFit/>
          </a:bodyPr>
          <a:lstStyle/>
          <a:p>
            <a:r>
              <a:rPr lang="en-US" sz="3200" dirty="0">
                <a:solidFill>
                  <a:schemeClr val="bg1"/>
                </a:solidFill>
                <a:latin typeface="Impact" panose="020B0806030902050204" pitchFamily="34" charset="0"/>
              </a:rPr>
              <a:t>4</a:t>
            </a:r>
          </a:p>
        </p:txBody>
      </p:sp>
    </p:spTree>
    <p:extLst>
      <p:ext uri="{BB962C8B-B14F-4D97-AF65-F5344CB8AC3E}">
        <p14:creationId xmlns:p14="http://schemas.microsoft.com/office/powerpoint/2010/main" val="300005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descr="Nike SWOOSH WRISTBANDS Option: WHT/BLK, Size: STD">
            <a:extLst>
              <a:ext uri="{FF2B5EF4-FFF2-40B4-BE49-F238E27FC236}">
                <a16:creationId xmlns:a16="http://schemas.microsoft.com/office/drawing/2014/main" id="{0915E90D-D9B6-4D26-BEDF-CC6A5F77BD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5B0FBC75-714D-42C5-B7F4-E6B238E56C48}"/>
              </a:ext>
            </a:extLst>
          </p:cNvPr>
          <p:cNvSpPr/>
          <p:nvPr/>
        </p:nvSpPr>
        <p:spPr>
          <a:xfrm>
            <a:off x="1476000" y="1296159"/>
            <a:ext cx="3251643" cy="2508379"/>
          </a:xfrm>
          <a:prstGeom prst="rect">
            <a:avLst/>
          </a:prstGeom>
          <a:ln>
            <a:noFill/>
          </a:ln>
        </p:spPr>
        <p:txBody>
          <a:bodyPr wrap="square" lIns="90000">
            <a:spAutoFit/>
          </a:bodyPr>
          <a:lstStyle/>
          <a:p>
            <a:pPr defTabSz="966338">
              <a:spcAft>
                <a:spcPts val="1800"/>
              </a:spcAft>
              <a:defRPr/>
            </a:pPr>
            <a:r>
              <a:rPr lang="en-GB" sz="2000" b="1" dirty="0">
                <a:solidFill>
                  <a:srgbClr val="EB5D0B"/>
                </a:solidFill>
                <a:latin typeface="Arial" panose="020B0604020202020204" pitchFamily="34" charset="0"/>
                <a:cs typeface="Arial" panose="020B0604020202020204" pitchFamily="34" charset="0"/>
              </a:rPr>
              <a:t>When you’ve tried the challenge think about:</a:t>
            </a:r>
            <a:endParaRPr lang="en-GB" sz="2000" b="1" dirty="0">
              <a:latin typeface="Arial" panose="020B0604020202020204" pitchFamily="34" charset="0"/>
              <a:cs typeface="Arial" panose="020B0604020202020204" pitchFamily="34" charset="0"/>
            </a:endParaRPr>
          </a:p>
          <a:p>
            <a:pPr defTabSz="966338">
              <a:spcAft>
                <a:spcPts val="1800"/>
              </a:spcAft>
              <a:defRPr/>
            </a:pPr>
            <a:r>
              <a:rPr lang="en-GB" dirty="0">
                <a:latin typeface="Arial" panose="020B0604020202020204" pitchFamily="34" charset="0"/>
                <a:cs typeface="Arial" panose="020B0604020202020204" pitchFamily="34" charset="0"/>
              </a:rPr>
              <a:t>What helped you?</a:t>
            </a:r>
          </a:p>
          <a:p>
            <a:pPr defTabSz="966338">
              <a:spcAft>
                <a:spcPts val="1800"/>
              </a:spcAft>
              <a:defRPr/>
            </a:pPr>
            <a:r>
              <a:rPr lang="en-GB" dirty="0">
                <a:latin typeface="Arial" panose="020B0604020202020204" pitchFamily="34" charset="0"/>
                <a:cs typeface="Arial" panose="020B0604020202020204" pitchFamily="34" charset="0"/>
              </a:rPr>
              <a:t>What didn’t help you?</a:t>
            </a:r>
          </a:p>
          <a:p>
            <a:pPr defTabSz="966338">
              <a:spcAft>
                <a:spcPts val="1800"/>
              </a:spcAft>
              <a:defRPr/>
            </a:pPr>
            <a:r>
              <a:rPr lang="en-GB" dirty="0">
                <a:latin typeface="Arial" panose="020B0604020202020204" pitchFamily="34" charset="0"/>
                <a:cs typeface="Arial" panose="020B0604020202020204" pitchFamily="34" charset="0"/>
              </a:rPr>
              <a:t>How you could do it better next time?</a:t>
            </a:r>
          </a:p>
        </p:txBody>
      </p:sp>
      <p:sp>
        <p:nvSpPr>
          <p:cNvPr id="5" name="Title 1">
            <a:extLst>
              <a:ext uri="{FF2B5EF4-FFF2-40B4-BE49-F238E27FC236}">
                <a16:creationId xmlns:a16="http://schemas.microsoft.com/office/drawing/2014/main" id="{25E9A41C-03A5-7F49-8D1F-4E4C778EA4BD}"/>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MAKE TENNIS COUNT</a:t>
            </a:r>
          </a:p>
        </p:txBody>
      </p:sp>
      <p:sp>
        <p:nvSpPr>
          <p:cNvPr id="3" name="TextBox 2">
            <a:extLst>
              <a:ext uri="{FF2B5EF4-FFF2-40B4-BE49-F238E27FC236}">
                <a16:creationId xmlns:a16="http://schemas.microsoft.com/office/drawing/2014/main" id="{8A02370B-B864-E74F-955E-10F81528114E}"/>
              </a:ext>
            </a:extLst>
          </p:cNvPr>
          <p:cNvSpPr txBox="1"/>
          <p:nvPr/>
        </p:nvSpPr>
        <p:spPr>
          <a:xfrm>
            <a:off x="5618922" y="1296159"/>
            <a:ext cx="5522976" cy="2877711"/>
          </a:xfrm>
          <a:prstGeom prst="rect">
            <a:avLst/>
          </a:prstGeom>
          <a:noFill/>
        </p:spPr>
        <p:txBody>
          <a:bodyPr wrap="square" rtlCol="0">
            <a:spAutoFit/>
          </a:bodyPr>
          <a:lstStyle/>
          <a:p>
            <a:pPr defTabSz="966338">
              <a:spcAft>
                <a:spcPts val="1800"/>
              </a:spcAft>
              <a:defRPr/>
            </a:pPr>
            <a:r>
              <a:rPr lang="en-GB" sz="2000" b="1" dirty="0">
                <a:solidFill>
                  <a:srgbClr val="EB5D0B"/>
                </a:solidFill>
                <a:latin typeface="Arial" panose="020B0604020202020204" pitchFamily="34" charset="0"/>
                <a:cs typeface="Arial" panose="020B0604020202020204" pitchFamily="34" charset="0"/>
              </a:rPr>
              <a:t>Make the challenge harder!</a:t>
            </a:r>
            <a:endParaRPr lang="en-GB" b="1" dirty="0">
              <a:latin typeface="Arial" panose="020B0604020202020204" pitchFamily="34" charset="0"/>
              <a:cs typeface="Arial" panose="020B0604020202020204" pitchFamily="34" charset="0"/>
            </a:endParaRPr>
          </a:p>
          <a:p>
            <a:pPr defTabSz="966338">
              <a:spcAft>
                <a:spcPts val="800"/>
              </a:spcAft>
              <a:defRPr/>
            </a:pPr>
            <a:r>
              <a:rPr lang="en-GB" dirty="0">
                <a:latin typeface="Arial" panose="020B0604020202020204" pitchFamily="34" charset="0"/>
                <a:cs typeface="Arial" panose="020B0604020202020204" pitchFamily="34" charset="0"/>
              </a:rPr>
              <a:t>Do the challenge again, but this time try these ideas:</a:t>
            </a:r>
            <a:endParaRPr lang="en-GB" b="1" dirty="0">
              <a:latin typeface="Arial" panose="020B0604020202020204" pitchFamily="34" charset="0"/>
              <a:cs typeface="Arial" panose="020B0604020202020204" pitchFamily="34" charset="0"/>
            </a:endParaRPr>
          </a:p>
          <a:p>
            <a:pPr marL="342900" indent="-342900">
              <a:spcAft>
                <a:spcPts val="800"/>
              </a:spcAft>
              <a:buFont typeface="+mj-lt"/>
              <a:buAutoNum type="arabicPeriod"/>
              <a:defRPr/>
            </a:pPr>
            <a:r>
              <a:rPr lang="en-GB" dirty="0">
                <a:solidFill>
                  <a:srgbClr val="000000"/>
                </a:solidFill>
              </a:rPr>
              <a:t>Use more difficult number patterns, e.g. 15, 30, 40 (like the scoring in tennis). </a:t>
            </a:r>
          </a:p>
          <a:p>
            <a:pPr marL="342900" indent="-342900">
              <a:spcAft>
                <a:spcPts val="800"/>
              </a:spcAft>
              <a:buFont typeface="+mj-lt"/>
              <a:buAutoNum type="arabicPeriod"/>
              <a:defRPr/>
            </a:pPr>
            <a:r>
              <a:rPr lang="en-GB" dirty="0">
                <a:solidFill>
                  <a:srgbClr val="000000"/>
                </a:solidFill>
              </a:rPr>
              <a:t>Include gestures instead of numbers, like a tennis serve, a forehand or backhand, hit above head height or low to the ground.</a:t>
            </a:r>
          </a:p>
          <a:p>
            <a:endParaRPr lang="en-US" dirty="0"/>
          </a:p>
        </p:txBody>
      </p:sp>
    </p:spTree>
    <p:extLst>
      <p:ext uri="{BB962C8B-B14F-4D97-AF65-F5344CB8AC3E}">
        <p14:creationId xmlns:p14="http://schemas.microsoft.com/office/powerpoint/2010/main" val="291485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0EB4A8D-91C8-084C-9C7E-24C87F2437F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986835" y="0"/>
            <a:ext cx="5969408" cy="6892835"/>
          </a:xfrm>
        </p:spPr>
      </p:pic>
      <p:sp>
        <p:nvSpPr>
          <p:cNvPr id="7" name="Title 1">
            <a:extLst>
              <a:ext uri="{FF2B5EF4-FFF2-40B4-BE49-F238E27FC236}">
                <a16:creationId xmlns:a16="http://schemas.microsoft.com/office/drawing/2014/main" id="{50597A64-C586-C942-ADCE-13FB96E36827}"/>
              </a:ext>
            </a:extLst>
          </p:cNvPr>
          <p:cNvSpPr txBox="1">
            <a:spLocks/>
          </p:cNvSpPr>
          <p:nvPr/>
        </p:nvSpPr>
        <p:spPr>
          <a:xfrm>
            <a:off x="251524" y="0"/>
            <a:ext cx="5097232" cy="6557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3200" dirty="0">
              <a:solidFill>
                <a:schemeClr val="bg1"/>
              </a:solidFill>
              <a:latin typeface="Impact" panose="020B0806030902050204" pitchFamily="34" charset="0"/>
              <a:cs typeface="Arial" panose="020B0604020202020204" pitchFamily="34" charset="0"/>
            </a:endParaRPr>
          </a:p>
          <a:p>
            <a:pPr algn="l"/>
            <a:r>
              <a:rPr lang="en-GB" sz="3200" dirty="0">
                <a:solidFill>
                  <a:srgbClr val="EB5D0B"/>
                </a:solidFill>
                <a:latin typeface="Impact" panose="020B0806030902050204" pitchFamily="34" charset="0"/>
                <a:cs typeface="Arial" panose="020B0604020202020204" pitchFamily="34" charset="0"/>
              </a:rPr>
              <a:t>AND THE AWARD GOES TO…</a:t>
            </a:r>
          </a:p>
        </p:txBody>
      </p:sp>
      <p:sp>
        <p:nvSpPr>
          <p:cNvPr id="8" name="Rectangle 7">
            <a:extLst>
              <a:ext uri="{FF2B5EF4-FFF2-40B4-BE49-F238E27FC236}">
                <a16:creationId xmlns:a16="http://schemas.microsoft.com/office/drawing/2014/main" id="{B8F3CF27-6F6E-874B-AF77-4532401A0E92}"/>
              </a:ext>
            </a:extLst>
          </p:cNvPr>
          <p:cNvSpPr/>
          <p:nvPr/>
        </p:nvSpPr>
        <p:spPr>
          <a:xfrm>
            <a:off x="313200" y="1087200"/>
            <a:ext cx="6096000" cy="1241365"/>
          </a:xfrm>
          <a:prstGeom prst="rect">
            <a:avLst/>
          </a:prstGeom>
        </p:spPr>
        <p:txBody>
          <a:bodyPr lIns="90000">
            <a:spAutoFit/>
          </a:bodyPr>
          <a:lstStyle/>
          <a:p>
            <a:pPr defTabSz="966338">
              <a:spcAft>
                <a:spcPts val="800"/>
              </a:spcAft>
              <a:defRPr/>
            </a:pPr>
            <a:r>
              <a:rPr lang="en-GB" sz="1600" b="1" dirty="0">
                <a:solidFill>
                  <a:schemeClr val="bg1"/>
                </a:solidFill>
              </a:rPr>
              <a:t>Ask yourself…</a:t>
            </a:r>
            <a:endParaRPr lang="en-GB" sz="1400" dirty="0">
              <a:solidFill>
                <a:schemeClr val="bg1"/>
              </a:solidFill>
            </a:endParaRPr>
          </a:p>
          <a:p>
            <a:pPr marL="285750" indent="-285750" defTabSz="966338">
              <a:spcAft>
                <a:spcPts val="600"/>
              </a:spcAft>
              <a:buFont typeface="Arial" panose="020B0604020202020204" pitchFamily="34" charset="0"/>
              <a:buChar char="•"/>
              <a:defRPr/>
            </a:pPr>
            <a:r>
              <a:rPr lang="en-GB" sz="1400" dirty="0">
                <a:solidFill>
                  <a:schemeClr val="bg1"/>
                </a:solidFill>
              </a:rPr>
              <a:t>How well did I do?</a:t>
            </a:r>
          </a:p>
          <a:p>
            <a:pPr marL="285750" indent="-285750" defTabSz="966338">
              <a:spcAft>
                <a:spcPts val="600"/>
              </a:spcAft>
              <a:buFont typeface="Arial" panose="020B0604020202020204" pitchFamily="34" charset="0"/>
              <a:buChar char="•"/>
              <a:defRPr/>
            </a:pPr>
            <a:r>
              <a:rPr lang="en-GB" sz="1400" dirty="0">
                <a:solidFill>
                  <a:schemeClr val="bg1"/>
                </a:solidFill>
              </a:rPr>
              <a:t>How well did everyone else do?</a:t>
            </a:r>
          </a:p>
          <a:p>
            <a:pPr marL="285750" indent="-285750" defTabSz="966338">
              <a:spcAft>
                <a:spcPts val="600"/>
              </a:spcAft>
              <a:buFont typeface="Arial" panose="020B0604020202020204" pitchFamily="34" charset="0"/>
              <a:buChar char="•"/>
              <a:defRPr/>
            </a:pPr>
            <a:r>
              <a:rPr lang="en-GB" sz="1400" dirty="0">
                <a:solidFill>
                  <a:schemeClr val="bg1"/>
                </a:solidFill>
              </a:rPr>
              <a:t>Did I show resilience?</a:t>
            </a:r>
          </a:p>
        </p:txBody>
      </p:sp>
      <p:sp>
        <p:nvSpPr>
          <p:cNvPr id="9" name="Rectangle 8">
            <a:extLst>
              <a:ext uri="{FF2B5EF4-FFF2-40B4-BE49-F238E27FC236}">
                <a16:creationId xmlns:a16="http://schemas.microsoft.com/office/drawing/2014/main" id="{9B5D7695-7BD8-0F41-A9AE-7DB17B83AE19}"/>
              </a:ext>
            </a:extLst>
          </p:cNvPr>
          <p:cNvSpPr/>
          <p:nvPr/>
        </p:nvSpPr>
        <p:spPr>
          <a:xfrm>
            <a:off x="313200" y="2636547"/>
            <a:ext cx="6772637" cy="1164421"/>
          </a:xfrm>
          <a:prstGeom prst="rect">
            <a:avLst/>
          </a:prstGeom>
        </p:spPr>
        <p:txBody>
          <a:bodyPr wrap="square">
            <a:spAutoFit/>
          </a:bodyPr>
          <a:lstStyle/>
          <a:p>
            <a:pPr defTabSz="966338">
              <a:spcAft>
                <a:spcPts val="800"/>
              </a:spcAft>
              <a:defRPr/>
            </a:pPr>
            <a:r>
              <a:rPr lang="en-GB" sz="1600" b="1" dirty="0">
                <a:solidFill>
                  <a:schemeClr val="bg1"/>
                </a:solidFill>
              </a:rPr>
              <a:t>And today’s award goes to… </a:t>
            </a:r>
          </a:p>
          <a:p>
            <a:pPr marL="285750" indent="-285750" defTabSz="966338">
              <a:spcAft>
                <a:spcPts val="600"/>
              </a:spcAft>
              <a:buFont typeface="Arial" panose="020B0604020202020204" pitchFamily="34" charset="0"/>
              <a:buChar char="•"/>
              <a:defRPr/>
            </a:pPr>
            <a:r>
              <a:rPr lang="en-GB" sz="1400" dirty="0">
                <a:solidFill>
                  <a:schemeClr val="bg1"/>
                </a:solidFill>
              </a:rPr>
              <a:t>Who wins the award for showing </a:t>
            </a:r>
            <a:r>
              <a:rPr lang="en-GB" sz="1400" b="1" i="1" dirty="0">
                <a:solidFill>
                  <a:srgbClr val="EB5D0B"/>
                </a:solidFill>
              </a:rPr>
              <a:t>resilience</a:t>
            </a:r>
            <a:r>
              <a:rPr lang="en-GB" sz="1400" dirty="0">
                <a:solidFill>
                  <a:schemeClr val="bg1"/>
                </a:solidFill>
              </a:rPr>
              <a:t> when things got tough?</a:t>
            </a:r>
          </a:p>
          <a:p>
            <a:pPr marL="285750" indent="-285750" defTabSz="966338">
              <a:spcAft>
                <a:spcPts val="600"/>
              </a:spcAft>
              <a:buFont typeface="Arial" panose="020B0604020202020204" pitchFamily="34" charset="0"/>
              <a:buChar char="•"/>
              <a:defRPr/>
            </a:pPr>
            <a:r>
              <a:rPr lang="en-GB" sz="1400" dirty="0">
                <a:solidFill>
                  <a:schemeClr val="bg1"/>
                </a:solidFill>
              </a:rPr>
              <a:t>Did you or anybody else demonstrate any other key qualities? </a:t>
            </a:r>
            <a:br>
              <a:rPr lang="en-GB" sz="1400" dirty="0">
                <a:solidFill>
                  <a:schemeClr val="bg1"/>
                </a:solidFill>
              </a:rPr>
            </a:br>
            <a:r>
              <a:rPr lang="en-GB" sz="1400" b="1" i="1" dirty="0">
                <a:solidFill>
                  <a:srgbClr val="EB5D0B"/>
                </a:solidFill>
              </a:rPr>
              <a:t>Perseverance, motivation,</a:t>
            </a:r>
            <a:r>
              <a:rPr lang="en-GB" sz="1400" dirty="0">
                <a:solidFill>
                  <a:schemeClr val="bg1"/>
                </a:solidFill>
              </a:rPr>
              <a:t> </a:t>
            </a:r>
            <a:r>
              <a:rPr lang="en-GB" sz="1400" b="1" i="1" dirty="0">
                <a:solidFill>
                  <a:srgbClr val="EB5D0B"/>
                </a:solidFill>
              </a:rPr>
              <a:t>passion, respect?</a:t>
            </a:r>
          </a:p>
        </p:txBody>
      </p:sp>
      <p:sp>
        <p:nvSpPr>
          <p:cNvPr id="10" name="Rectangle 9">
            <a:extLst>
              <a:ext uri="{FF2B5EF4-FFF2-40B4-BE49-F238E27FC236}">
                <a16:creationId xmlns:a16="http://schemas.microsoft.com/office/drawing/2014/main" id="{72A26F8D-FE48-D144-B471-FAE67F3613FE}"/>
              </a:ext>
            </a:extLst>
          </p:cNvPr>
          <p:cNvSpPr/>
          <p:nvPr/>
        </p:nvSpPr>
        <p:spPr>
          <a:xfrm>
            <a:off x="2019711" y="4102721"/>
            <a:ext cx="4560383" cy="1379865"/>
          </a:xfrm>
          <a:prstGeom prst="rect">
            <a:avLst/>
          </a:prstGeom>
        </p:spPr>
        <p:txBody>
          <a:bodyPr wrap="square">
            <a:spAutoFit/>
          </a:bodyPr>
          <a:lstStyle/>
          <a:p>
            <a:pPr defTabSz="966338">
              <a:spcAft>
                <a:spcPts val="800"/>
              </a:spcAft>
              <a:defRPr/>
            </a:pPr>
            <a:r>
              <a:rPr lang="en-GB" sz="1600" b="1" dirty="0">
                <a:solidFill>
                  <a:schemeClr val="bg1"/>
                </a:solidFill>
              </a:rPr>
              <a:t>Afterwards…</a:t>
            </a:r>
          </a:p>
          <a:p>
            <a:pPr marL="285750" indent="-285750" defTabSz="966338">
              <a:spcAft>
                <a:spcPts val="600"/>
              </a:spcAft>
              <a:buFont typeface="Arial" panose="020B0604020202020204" pitchFamily="34" charset="0"/>
              <a:buChar char="•"/>
              <a:defRPr/>
            </a:pPr>
            <a:r>
              <a:rPr lang="en-GB" sz="1400" dirty="0">
                <a:solidFill>
                  <a:schemeClr val="bg1"/>
                </a:solidFill>
              </a:rPr>
              <a:t>Congratulate everyone (including yourself!) for something they did well.</a:t>
            </a:r>
          </a:p>
          <a:p>
            <a:pPr marL="285750" indent="-285750" defTabSz="966338">
              <a:spcAft>
                <a:spcPts val="600"/>
              </a:spcAft>
              <a:buFont typeface="Arial" panose="020B0604020202020204" pitchFamily="34" charset="0"/>
              <a:buChar char="•"/>
              <a:defRPr/>
            </a:pPr>
            <a:r>
              <a:rPr lang="en-GB" sz="1400" dirty="0">
                <a:solidFill>
                  <a:schemeClr val="bg1"/>
                </a:solidFill>
              </a:rPr>
              <a:t>Notice times when you or someone else shows resilience. </a:t>
            </a:r>
          </a:p>
        </p:txBody>
      </p:sp>
    </p:spTree>
    <p:extLst>
      <p:ext uri="{BB962C8B-B14F-4D97-AF65-F5344CB8AC3E}">
        <p14:creationId xmlns:p14="http://schemas.microsoft.com/office/powerpoint/2010/main" val="3618434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7628</TotalTime>
  <Words>659</Words>
  <Application>Microsoft Office PowerPoint</Application>
  <PresentationFormat>Widescreen</PresentationFormat>
  <Paragraphs>77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Bounce Back</dc:title>
  <dc:creator>Ed Coms</dc:creator>
  <cp:lastModifiedBy>Eleanor Ward</cp:lastModifiedBy>
  <cp:revision>554</cp:revision>
  <cp:lastPrinted>2019-12-07T16:20:00Z</cp:lastPrinted>
  <dcterms:created xsi:type="dcterms:W3CDTF">2019-10-23T07:21:47Z</dcterms:created>
  <dcterms:modified xsi:type="dcterms:W3CDTF">2020-04-07T09:04:28Z</dcterms:modified>
</cp:coreProperties>
</file>