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10"/>
  </p:notesMasterIdLst>
  <p:sldIdLst>
    <p:sldId id="333" r:id="rId2"/>
    <p:sldId id="337" r:id="rId3"/>
    <p:sldId id="338" r:id="rId4"/>
    <p:sldId id="323" r:id="rId5"/>
    <p:sldId id="325" r:id="rId6"/>
    <p:sldId id="324" r:id="rId7"/>
    <p:sldId id="339" r:id="rId8"/>
    <p:sldId id="315" r:id="rId9"/>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61"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56">
          <p15:clr>
            <a:srgbClr val="A4A3A4"/>
          </p15:clr>
        </p15:guide>
        <p15:guide id="2"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Eleanor Ward" initials="EW" lastIdx="10" clrIdx="6">
    <p:extLst>
      <p:ext uri="{19B8F6BF-5375-455C-9EA6-DF929625EA0E}">
        <p15:presenceInfo xmlns:p15="http://schemas.microsoft.com/office/powerpoint/2012/main" userId="S::Eleanor.Ward@edcoms.co.uk::781cb6de-cf51-4b94-a4c7-66761e6eaa3a" providerId="AD"/>
      </p:ext>
    </p:extLst>
  </p:cmAuthor>
  <p:cmAuthor id="1" name="Carol L" initials="CL" lastIdx="33" clrIdx="0"/>
  <p:cmAuthor id="2" name="Lucy Marcovitch" initials="" lastIdx="21" clrIdx="1"/>
  <p:cmAuthor id="3" name="Natasha Sankarsingh" initials="NS" lastIdx="1" clrIdx="2"/>
  <p:cmAuthor id="4" name="Florence Ackland" initials="FA" lastIdx="7" clrIdx="3"/>
  <p:cmAuthor id="5" name="Scott Duncan-Brown" initials="SD" lastIdx="10" clrIdx="4"/>
  <p:cmAuthor id="6" name="Helen" initials="HH" lastIdx="22"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5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4" autoAdjust="0"/>
    <p:restoredTop sz="77891" autoAdjust="0"/>
  </p:normalViewPr>
  <p:slideViewPr>
    <p:cSldViewPr snapToGrid="0">
      <p:cViewPr varScale="1">
        <p:scale>
          <a:sx n="89" d="100"/>
          <a:sy n="89" d="100"/>
        </p:scale>
        <p:origin x="1584" y="78"/>
      </p:cViewPr>
      <p:guideLst>
        <p:guide orient="horz" pos="1661"/>
        <p:guide pos="3840"/>
      </p:guideLst>
    </p:cSldViewPr>
  </p:slideViewPr>
  <p:outlineViewPr>
    <p:cViewPr>
      <p:scale>
        <a:sx n="33" d="100"/>
        <a:sy n="33" d="100"/>
      </p:scale>
      <p:origin x="0" y="400"/>
    </p:cViewPr>
  </p:outlineViewPr>
  <p:notesTextViewPr>
    <p:cViewPr>
      <p:scale>
        <a:sx n="66" d="100"/>
        <a:sy n="66" d="100"/>
      </p:scale>
      <p:origin x="0" y="0"/>
    </p:cViewPr>
  </p:notesTextViewPr>
  <p:sorterViewPr>
    <p:cViewPr>
      <p:scale>
        <a:sx n="183" d="100"/>
        <a:sy n="183" d="100"/>
      </p:scale>
      <p:origin x="0" y="-33836"/>
    </p:cViewPr>
  </p:sorterViewPr>
  <p:notesViewPr>
    <p:cSldViewPr snapToGrid="0">
      <p:cViewPr varScale="1">
        <p:scale>
          <a:sx n="76" d="100"/>
          <a:sy n="76" d="100"/>
        </p:scale>
        <p:origin x="4080" y="120"/>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82205579-11E6-499C-995E-3CB94FC74A5C}" type="datetimeFigureOut">
              <a:rPr lang="en-GB" smtClean="0"/>
              <a:t>07/04/2020</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4E59A33D-FCE9-43E0-9324-8294EC88F184}" type="slidenum">
              <a:rPr lang="en-GB" smtClean="0"/>
              <a:t>‹#›</a:t>
            </a:fld>
            <a:endParaRPr lang="en-GB"/>
          </a:p>
        </p:txBody>
      </p:sp>
    </p:spTree>
    <p:extLst>
      <p:ext uri="{BB962C8B-B14F-4D97-AF65-F5344CB8AC3E}">
        <p14:creationId xmlns:p14="http://schemas.microsoft.com/office/powerpoint/2010/main" val="337243755"/>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1</a:t>
            </a:fld>
            <a:endParaRPr lang="en-GB"/>
          </a:p>
        </p:txBody>
      </p:sp>
    </p:spTree>
    <p:extLst>
      <p:ext uri="{BB962C8B-B14F-4D97-AF65-F5344CB8AC3E}">
        <p14:creationId xmlns:p14="http://schemas.microsoft.com/office/powerpoint/2010/main" val="1009476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59A33D-FCE9-43E0-9324-8294EC88F184}" type="slidenum">
              <a:rPr lang="en-GB" smtClean="0"/>
              <a:t>2</a:t>
            </a:fld>
            <a:endParaRPr lang="en-GB"/>
          </a:p>
        </p:txBody>
      </p:sp>
    </p:spTree>
    <p:extLst>
      <p:ext uri="{BB962C8B-B14F-4D97-AF65-F5344CB8AC3E}">
        <p14:creationId xmlns:p14="http://schemas.microsoft.com/office/powerpoint/2010/main" val="3338843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4E59A33D-FCE9-43E0-9324-8294EC88F184}" type="slidenum">
              <a:rPr lang="en-GB" smtClean="0"/>
              <a:t>3</a:t>
            </a:fld>
            <a:endParaRPr lang="en-GB"/>
          </a:p>
        </p:txBody>
      </p:sp>
    </p:spTree>
    <p:extLst>
      <p:ext uri="{BB962C8B-B14F-4D97-AF65-F5344CB8AC3E}">
        <p14:creationId xmlns:p14="http://schemas.microsoft.com/office/powerpoint/2010/main" val="2023110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endParaRPr lang="en-GB" sz="1100" kern="1200" dirty="0">
              <a:solidFill>
                <a:schemeClr val="tx1"/>
              </a:solidFill>
              <a:latin typeface="Arial" panose="020B0604020202020204" pitchFamily="34" charset="0"/>
              <a:ea typeface="+mn-ea"/>
              <a:cs typeface="Arial" panose="020B0604020202020204" pitchFamily="34" charset="0"/>
            </a:endParaRPr>
          </a:p>
          <a:p>
            <a:endParaRPr lang="en-GB" sz="1100" kern="1200" dirty="0">
              <a:solidFill>
                <a:schemeClr val="tx1"/>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E59A33D-FCE9-43E0-9324-8294EC88F184}" type="slidenum">
              <a:rPr lang="en-GB" smtClean="0"/>
              <a:t>4</a:t>
            </a:fld>
            <a:endParaRPr lang="en-GB"/>
          </a:p>
        </p:txBody>
      </p:sp>
    </p:spTree>
    <p:extLst>
      <p:ext uri="{BB962C8B-B14F-4D97-AF65-F5344CB8AC3E}">
        <p14:creationId xmlns:p14="http://schemas.microsoft.com/office/powerpoint/2010/main" val="3906615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endParaRPr lang="en-GB" sz="1100" kern="1200" dirty="0">
              <a:solidFill>
                <a:schemeClr val="tx1"/>
              </a:solidFill>
              <a:latin typeface="Arial" panose="020B0604020202020204" pitchFamily="34" charset="0"/>
              <a:ea typeface="+mn-ea"/>
              <a:cs typeface="Arial" panose="020B0604020202020204" pitchFamily="34" charset="0"/>
            </a:endParaRPr>
          </a:p>
          <a:p>
            <a:endParaRPr lang="en-GB" sz="1100" kern="1200" dirty="0">
              <a:solidFill>
                <a:schemeClr val="tx1"/>
              </a:solidFill>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E59A33D-FCE9-43E0-9324-8294EC88F184}" type="slidenum">
              <a:rPr lang="en-GB" smtClean="0"/>
              <a:t>5</a:t>
            </a:fld>
            <a:endParaRPr lang="en-GB"/>
          </a:p>
        </p:txBody>
      </p:sp>
    </p:spTree>
    <p:extLst>
      <p:ext uri="{BB962C8B-B14F-4D97-AF65-F5344CB8AC3E}">
        <p14:creationId xmlns:p14="http://schemas.microsoft.com/office/powerpoint/2010/main" val="617819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4345882"/>
          </a:xfrm>
        </p:spPr>
        <p:txBody>
          <a:bodyPr>
            <a:normAutofit/>
          </a:bodyPr>
          <a:lstStyle/>
          <a:p>
            <a:pPr defTabSz="966338">
              <a:defRPr/>
            </a:pPr>
            <a:endParaRPr lang="en-GB" sz="1200" kern="1200" dirty="0">
              <a:solidFill>
                <a:srgbClr val="000000"/>
              </a:solidFill>
              <a:latin typeface="Arial" panose="020B0604020202020204" pitchFamily="34" charset="0"/>
              <a:ea typeface="+mn-ea"/>
              <a:cs typeface="Arial" panose="020B0604020202020204" pitchFamily="34" charset="0"/>
            </a:endParaRPr>
          </a:p>
          <a:p>
            <a:endParaRPr lang="en-GB" sz="120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GB" sz="1200" b="0" kern="1200" dirty="0">
              <a:solidFill>
                <a:srgbClr val="000000"/>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lang="en-GB" sz="1200" b="0" dirty="0">
              <a:solidFill>
                <a:srgbClr val="000000"/>
              </a:solidFill>
              <a:latin typeface="+mn-lt"/>
            </a:endParaRPr>
          </a:p>
        </p:txBody>
      </p:sp>
      <p:sp>
        <p:nvSpPr>
          <p:cNvPr id="4" name="Slide Number Placeholder 3"/>
          <p:cNvSpPr>
            <a:spLocks noGrp="1"/>
          </p:cNvSpPr>
          <p:nvPr>
            <p:ph type="sldNum" sz="quarter" idx="5"/>
          </p:nvPr>
        </p:nvSpPr>
        <p:spPr>
          <a:xfrm>
            <a:off x="6510867" y="9519055"/>
            <a:ext cx="377288" cy="502834"/>
          </a:xfrm>
        </p:spPr>
        <p:txBody>
          <a:bodyPr/>
          <a:lstStyle/>
          <a:p>
            <a:endParaRPr lang="en-GB" dirty="0"/>
          </a:p>
          <a:p>
            <a:fld id="{4E59A33D-FCE9-43E0-9324-8294EC88F184}" type="slidenum">
              <a:rPr lang="en-GB" smtClean="0"/>
              <a:t>6</a:t>
            </a:fld>
            <a:endParaRPr lang="en-GB" dirty="0"/>
          </a:p>
        </p:txBody>
      </p:sp>
    </p:spTree>
    <p:extLst>
      <p:ext uri="{BB962C8B-B14F-4D97-AF65-F5344CB8AC3E}">
        <p14:creationId xmlns:p14="http://schemas.microsoft.com/office/powerpoint/2010/main" val="2914069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4"/>
            <a:ext cx="5511800" cy="5116308"/>
          </a:xfrm>
        </p:spPr>
        <p:txBody>
          <a:bodyPr/>
          <a:lstStyle/>
          <a:p>
            <a:pPr defTabSz="966338">
              <a:defRPr/>
            </a:pPr>
            <a:endParaRPr lang="en-GB" b="1" dirty="0"/>
          </a:p>
          <a:p>
            <a:pPr marL="171450" indent="-171450" defTabSz="966338">
              <a:buFont typeface="Arial"/>
              <a:buChar char="•"/>
              <a:defRPr/>
            </a:pPr>
            <a:endParaRPr lang="en-GB" i="1" dirty="0"/>
          </a:p>
        </p:txBody>
      </p:sp>
      <p:sp>
        <p:nvSpPr>
          <p:cNvPr id="4" name="Slide Number Placeholder 3"/>
          <p:cNvSpPr>
            <a:spLocks noGrp="1"/>
          </p:cNvSpPr>
          <p:nvPr>
            <p:ph type="sldNum" sz="quarter" idx="5"/>
          </p:nvPr>
        </p:nvSpPr>
        <p:spPr/>
        <p:txBody>
          <a:bodyPr/>
          <a:lstStyle/>
          <a:p>
            <a:fld id="{4E59A33D-FCE9-43E0-9324-8294EC88F184}" type="slidenum">
              <a:rPr lang="en-GB" smtClean="0"/>
              <a:t>7</a:t>
            </a:fld>
            <a:endParaRPr lang="en-GB" dirty="0"/>
          </a:p>
        </p:txBody>
      </p:sp>
    </p:spTree>
    <p:extLst>
      <p:ext uri="{BB962C8B-B14F-4D97-AF65-F5344CB8AC3E}">
        <p14:creationId xmlns:p14="http://schemas.microsoft.com/office/powerpoint/2010/main" val="3992406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8975" y="4823033"/>
            <a:ext cx="5511800" cy="5014713"/>
          </a:xfrm>
        </p:spPr>
        <p:txBody>
          <a:bodyPr/>
          <a:lstStyle/>
          <a:p>
            <a:pPr defTabSz="966338">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p>
            <a:pPr marL="0" indent="0">
              <a:spcBef>
                <a:spcPts val="0"/>
              </a:spcBef>
              <a:spcAft>
                <a:spcPts val="0"/>
              </a:spcAft>
              <a:buNone/>
            </a:pPr>
            <a:endParaRPr lang="en-GB" sz="1200" dirty="0">
              <a:solidFill>
                <a:schemeClr val="tx1"/>
              </a:solidFill>
              <a:latin typeface="+mn-lt"/>
              <a:cs typeface="Arial" panose="020B0604020202020204" pitchFamily="34" charset="0"/>
            </a:endParaRPr>
          </a:p>
        </p:txBody>
      </p:sp>
      <p:sp>
        <p:nvSpPr>
          <p:cNvPr id="4" name="Slide Number Placeholder 3"/>
          <p:cNvSpPr>
            <a:spLocks noGrp="1"/>
          </p:cNvSpPr>
          <p:nvPr>
            <p:ph type="sldNum" sz="quarter" idx="5"/>
          </p:nvPr>
        </p:nvSpPr>
        <p:spPr/>
        <p:txBody>
          <a:bodyPr/>
          <a:lstStyle/>
          <a:p>
            <a:fld id="{4E59A33D-FCE9-43E0-9324-8294EC88F184}" type="slidenum">
              <a:rPr lang="en-GB" smtClean="0"/>
              <a:t>8</a:t>
            </a:fld>
            <a:endParaRPr lang="en-GB"/>
          </a:p>
        </p:txBody>
      </p:sp>
    </p:spTree>
    <p:extLst>
      <p:ext uri="{BB962C8B-B14F-4D97-AF65-F5344CB8AC3E}">
        <p14:creationId xmlns:p14="http://schemas.microsoft.com/office/powerpoint/2010/main" val="34844851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3" name="Picture 2" descr="A picture containing person, outdoor, sport, game&#10;&#10;Description automatically generated">
            <a:extLst>
              <a:ext uri="{FF2B5EF4-FFF2-40B4-BE49-F238E27FC236}">
                <a16:creationId xmlns:a16="http://schemas.microsoft.com/office/drawing/2014/main" id="{47DF97B3-1CEE-7F4B-8EEE-747E335EF7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7164"/>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7867602C-F269-1F4D-8553-412DD2C7D6F3}"/>
              </a:ext>
            </a:extLst>
          </p:cNvPr>
          <p:cNvSpPr/>
          <p:nvPr userDrawn="1"/>
        </p:nvSpPr>
        <p:spPr>
          <a:xfrm>
            <a:off x="0" y="-38823"/>
            <a:ext cx="12192000" cy="6887818"/>
          </a:xfrm>
          <a:prstGeom prst="rect">
            <a:avLst/>
          </a:prstGeom>
          <a:gradFill flip="none" rotWithShape="1">
            <a:gsLst>
              <a:gs pos="49000">
                <a:srgbClr val="67686A">
                  <a:alpha val="19000"/>
                  <a:lumMod val="90000"/>
                </a:srgbClr>
              </a:gs>
              <a:gs pos="0">
                <a:schemeClr val="accent1">
                  <a:lumMod val="5000"/>
                  <a:lumOff val="95000"/>
                  <a:alpha val="0"/>
                </a:schemeClr>
              </a:gs>
              <a:gs pos="100000">
                <a:schemeClr val="tx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6">
            <a:extLst>
              <a:ext uri="{FF2B5EF4-FFF2-40B4-BE49-F238E27FC236}">
                <a16:creationId xmlns:a16="http://schemas.microsoft.com/office/drawing/2014/main" id="{CF2955F6-B41F-E444-A458-261E17BFC6E6}"/>
              </a:ext>
            </a:extLst>
          </p:cNvPr>
          <p:cNvSpPr/>
          <p:nvPr userDrawn="1"/>
        </p:nvSpPr>
        <p:spPr>
          <a:xfrm rot="16200000" flipH="1" flipV="1">
            <a:off x="-1478057" y="1435676"/>
            <a:ext cx="6887817" cy="3956831"/>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Lst>
            <a:ahLst/>
            <a:cxnLst>
              <a:cxn ang="0">
                <a:pos x="connsiteX0" y="connsiteY0"/>
              </a:cxn>
              <a:cxn ang="0">
                <a:pos x="connsiteX1" y="connsiteY1"/>
              </a:cxn>
              <a:cxn ang="0">
                <a:pos x="connsiteX2" y="connsiteY2"/>
              </a:cxn>
              <a:cxn ang="0">
                <a:pos x="connsiteX3" y="connsiteY3"/>
              </a:cxn>
            </a:cxnLst>
            <a:rect l="l" t="t" r="r" b="b"/>
            <a:pathLst>
              <a:path w="6887817" h="3956831">
                <a:moveTo>
                  <a:pt x="0" y="3956831"/>
                </a:moveTo>
                <a:lnTo>
                  <a:pt x="33866" y="0"/>
                </a:lnTo>
                <a:lnTo>
                  <a:pt x="6887817" y="3956831"/>
                </a:lnTo>
                <a:lnTo>
                  <a:pt x="0" y="3956831"/>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542AA98-DAE9-A946-A065-665CCD57E07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sp>
        <p:nvSpPr>
          <p:cNvPr id="14" name="Right Triangle 13">
            <a:extLst>
              <a:ext uri="{FF2B5EF4-FFF2-40B4-BE49-F238E27FC236}">
                <a16:creationId xmlns:a16="http://schemas.microsoft.com/office/drawing/2014/main" id="{ECF3164D-9EE7-2344-94E5-E6D422A9ADCB}"/>
              </a:ext>
            </a:extLst>
          </p:cNvPr>
          <p:cNvSpPr/>
          <p:nvPr userDrawn="1"/>
        </p:nvSpPr>
        <p:spPr>
          <a:xfrm flipH="1" flipV="1">
            <a:off x="8268942" y="-8926"/>
            <a:ext cx="3924300" cy="128812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167A850-436C-A54B-B4E4-F5A12B47BAD7}"/>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2847654" y="14333"/>
            <a:ext cx="9353311" cy="6863690"/>
          </a:xfrm>
          <a:prstGeom prst="rect">
            <a:avLst/>
          </a:prstGeom>
        </p:spPr>
      </p:pic>
    </p:spTree>
    <p:extLst>
      <p:ext uri="{BB962C8B-B14F-4D97-AF65-F5344CB8AC3E}">
        <p14:creationId xmlns:p14="http://schemas.microsoft.com/office/powerpoint/2010/main" val="341070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CED4963-E985-44C4-B8C4-FDD613B7C2F8}"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4851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D291B17-9318-49DB-B28B-6E5994AE9581}" type="datetime1">
              <a:rPr lang="en-US" smtClean="0"/>
              <a:t>4/7/2020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0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D80BDA-181B-424D-BF8B-BB954DCAD63F}"/>
              </a:ext>
            </a:extLst>
          </p:cNvPr>
          <p:cNvSpPr/>
          <p:nvPr userDrawn="1"/>
        </p:nvSpPr>
        <p:spPr>
          <a:xfrm>
            <a:off x="-12564" y="-29817"/>
            <a:ext cx="12204564" cy="688781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Triangle 16">
            <a:extLst>
              <a:ext uri="{FF2B5EF4-FFF2-40B4-BE49-F238E27FC236}">
                <a16:creationId xmlns:a16="http://schemas.microsoft.com/office/drawing/2014/main" id="{0C91BB14-8A00-E647-91DC-795CB7991D13}"/>
              </a:ext>
            </a:extLst>
          </p:cNvPr>
          <p:cNvSpPr/>
          <p:nvPr userDrawn="1"/>
        </p:nvSpPr>
        <p:spPr>
          <a:xfrm rot="16200000" flipH="1" flipV="1">
            <a:off x="-109115" y="61412"/>
            <a:ext cx="6893140" cy="6700035"/>
          </a:xfrm>
          <a:custGeom>
            <a:avLst/>
            <a:gdLst>
              <a:gd name="connsiteX0" fmla="*/ 0 w 6887817"/>
              <a:gd name="connsiteY0" fmla="*/ 5125232 h 5125232"/>
              <a:gd name="connsiteX1" fmla="*/ 0 w 6887817"/>
              <a:gd name="connsiteY1" fmla="*/ 0 h 5125232"/>
              <a:gd name="connsiteX2" fmla="*/ 6887817 w 6887817"/>
              <a:gd name="connsiteY2" fmla="*/ 5125232 h 5125232"/>
              <a:gd name="connsiteX3" fmla="*/ 0 w 6887817"/>
              <a:gd name="connsiteY3" fmla="*/ 5125232 h 5125232"/>
              <a:gd name="connsiteX0" fmla="*/ 67734 w 6955551"/>
              <a:gd name="connsiteY0" fmla="*/ 3008565 h 3008565"/>
              <a:gd name="connsiteX1" fmla="*/ 0 w 6955551"/>
              <a:gd name="connsiteY1" fmla="*/ 0 h 3008565"/>
              <a:gd name="connsiteX2" fmla="*/ 6955551 w 6955551"/>
              <a:gd name="connsiteY2" fmla="*/ 3008565 h 3008565"/>
              <a:gd name="connsiteX3" fmla="*/ 67734 w 6955551"/>
              <a:gd name="connsiteY3" fmla="*/ 3008565 h 3008565"/>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3956831 h 3956831"/>
              <a:gd name="connsiteX1" fmla="*/ 33866 w 6887817"/>
              <a:gd name="connsiteY1" fmla="*/ 0 h 3956831"/>
              <a:gd name="connsiteX2" fmla="*/ 6887817 w 6887817"/>
              <a:gd name="connsiteY2" fmla="*/ 3956831 h 3956831"/>
              <a:gd name="connsiteX3" fmla="*/ 0 w 6887817"/>
              <a:gd name="connsiteY3" fmla="*/ 3956831 h 3956831"/>
              <a:gd name="connsiteX0" fmla="*/ 0 w 6887817"/>
              <a:gd name="connsiteY0" fmla="*/ 6569402 h 6569402"/>
              <a:gd name="connsiteX1" fmla="*/ 33866 w 6887817"/>
              <a:gd name="connsiteY1" fmla="*/ 0 h 6569402"/>
              <a:gd name="connsiteX2" fmla="*/ 6887817 w 6887817"/>
              <a:gd name="connsiteY2" fmla="*/ 6569402 h 6569402"/>
              <a:gd name="connsiteX3" fmla="*/ 0 w 6887817"/>
              <a:gd name="connsiteY3" fmla="*/ 6569402 h 6569402"/>
              <a:gd name="connsiteX0" fmla="*/ 5323 w 6893140"/>
              <a:gd name="connsiteY0" fmla="*/ 6700035 h 6700035"/>
              <a:gd name="connsiteX1" fmla="*/ 0 w 6893140"/>
              <a:gd name="connsiteY1" fmla="*/ 0 h 6700035"/>
              <a:gd name="connsiteX2" fmla="*/ 6893140 w 6893140"/>
              <a:gd name="connsiteY2" fmla="*/ 6700035 h 6700035"/>
              <a:gd name="connsiteX3" fmla="*/ 5323 w 6893140"/>
              <a:gd name="connsiteY3" fmla="*/ 6700035 h 6700035"/>
            </a:gdLst>
            <a:ahLst/>
            <a:cxnLst>
              <a:cxn ang="0">
                <a:pos x="connsiteX0" y="connsiteY0"/>
              </a:cxn>
              <a:cxn ang="0">
                <a:pos x="connsiteX1" y="connsiteY1"/>
              </a:cxn>
              <a:cxn ang="0">
                <a:pos x="connsiteX2" y="connsiteY2"/>
              </a:cxn>
              <a:cxn ang="0">
                <a:pos x="connsiteX3" y="connsiteY3"/>
              </a:cxn>
            </a:cxnLst>
            <a:rect l="l" t="t" r="r" b="b"/>
            <a:pathLst>
              <a:path w="6893140" h="6700035">
                <a:moveTo>
                  <a:pt x="5323" y="6700035"/>
                </a:moveTo>
                <a:cubicBezTo>
                  <a:pt x="3549" y="4466690"/>
                  <a:pt x="1774" y="2233345"/>
                  <a:pt x="0" y="0"/>
                </a:cubicBezTo>
                <a:lnTo>
                  <a:pt x="6893140" y="6700035"/>
                </a:lnTo>
                <a:lnTo>
                  <a:pt x="5323" y="6700035"/>
                </a:lnTo>
                <a:close/>
              </a:path>
            </a:pathLst>
          </a:custGeom>
          <a:solidFill>
            <a:srgbClr val="EB5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B4CD27A-07ED-4246-AC22-65D7448FDE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543" y="400147"/>
            <a:ext cx="1672713" cy="1672713"/>
          </a:xfrm>
          <a:prstGeom prst="rect">
            <a:avLst/>
          </a:prstGeom>
        </p:spPr>
      </p:pic>
      <p:pic>
        <p:nvPicPr>
          <p:cNvPr id="10" name="Picture 9" descr="A close up of a logo&#10;&#10;Description automatically generated">
            <a:extLst>
              <a:ext uri="{FF2B5EF4-FFF2-40B4-BE49-F238E27FC236}">
                <a16:creationId xmlns:a16="http://schemas.microsoft.com/office/drawing/2014/main" id="{16D8B699-6BA4-9C4C-9331-6C380D63AA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5353" t="28116"/>
          <a:stretch/>
        </p:blipFill>
        <p:spPr>
          <a:xfrm>
            <a:off x="6758609" y="1938129"/>
            <a:ext cx="5443330" cy="4929809"/>
          </a:xfrm>
          <a:prstGeom prst="rect">
            <a:avLst/>
          </a:prstGeom>
        </p:spPr>
      </p:pic>
    </p:spTree>
    <p:extLst>
      <p:ext uri="{BB962C8B-B14F-4D97-AF65-F5344CB8AC3E}">
        <p14:creationId xmlns:p14="http://schemas.microsoft.com/office/powerpoint/2010/main" val="566832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llenge first slide">
    <p:spTree>
      <p:nvGrpSpPr>
        <p:cNvPr id="1" name=""/>
        <p:cNvGrpSpPr/>
        <p:nvPr/>
      </p:nvGrpSpPr>
      <p:grpSpPr>
        <a:xfrm>
          <a:off x="0" y="0"/>
          <a:ext cx="0" cy="0"/>
          <a:chOff x="0" y="0"/>
          <a:chExt cx="0" cy="0"/>
        </a:xfrm>
      </p:grpSpPr>
      <p:pic>
        <p:nvPicPr>
          <p:cNvPr id="7" name="Picture 6" descr="A close up of a logo&#10;&#10;Description automatically generated">
            <a:extLst>
              <a:ext uri="{FF2B5EF4-FFF2-40B4-BE49-F238E27FC236}">
                <a16:creationId xmlns:a16="http://schemas.microsoft.com/office/drawing/2014/main" id="{D329AA63-7EC8-164C-8299-3B035123966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02842" y="0"/>
            <a:ext cx="4889157" cy="5313405"/>
          </a:xfrm>
          <a:prstGeom prst="rect">
            <a:avLst/>
          </a:prstGeom>
        </p:spPr>
      </p:pic>
    </p:spTree>
    <p:extLst>
      <p:ext uri="{BB962C8B-B14F-4D97-AF65-F5344CB8AC3E}">
        <p14:creationId xmlns:p14="http://schemas.microsoft.com/office/powerpoint/2010/main" val="4021336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llenge seco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44BB4-E5ED-AE4A-8D1D-5D875092B85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236895" y="2980094"/>
            <a:ext cx="4114801" cy="3641012"/>
          </a:xfrm>
          <a:prstGeom prst="rect">
            <a:avLst/>
          </a:prstGeom>
        </p:spPr>
      </p:pic>
    </p:spTree>
    <p:extLst>
      <p:ext uri="{BB962C8B-B14F-4D97-AF65-F5344CB8AC3E}">
        <p14:creationId xmlns:p14="http://schemas.microsoft.com/office/powerpoint/2010/main" val="2909322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llenge second slide with imag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C13C017-1D28-7448-BA81-AE0583E98931}"/>
              </a:ext>
            </a:extLst>
          </p:cNvPr>
          <p:cNvSpPr>
            <a:spLocks noGrp="1"/>
          </p:cNvSpPr>
          <p:nvPr>
            <p:ph type="pic" sz="quarter" idx="10"/>
          </p:nvPr>
        </p:nvSpPr>
        <p:spPr>
          <a:xfrm>
            <a:off x="6190883" y="-26127"/>
            <a:ext cx="5983696"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696" h="6892835">
                <a:moveTo>
                  <a:pt x="2116183" y="0"/>
                </a:moveTo>
                <a:lnTo>
                  <a:pt x="5983696" y="8709"/>
                </a:lnTo>
                <a:lnTo>
                  <a:pt x="5983696" y="6892835"/>
                </a:lnTo>
                <a:lnTo>
                  <a:pt x="0" y="6892835"/>
                </a:lnTo>
                <a:lnTo>
                  <a:pt x="2116183" y="0"/>
                </a:lnTo>
                <a:close/>
              </a:path>
            </a:pathLst>
          </a:custGeom>
        </p:spPr>
        <p:txBody>
          <a:bodyPr/>
          <a:lstStyle/>
          <a:p>
            <a:endParaRPr lang="en-US"/>
          </a:p>
        </p:txBody>
      </p:sp>
      <p:pic>
        <p:nvPicPr>
          <p:cNvPr id="5" name="Picture 4" descr="A picture containing cat&#10;&#10;Description automatically generated">
            <a:extLst>
              <a:ext uri="{FF2B5EF4-FFF2-40B4-BE49-F238E27FC236}">
                <a16:creationId xmlns:a16="http://schemas.microsoft.com/office/drawing/2014/main" id="{D68F57B4-C45F-704E-BBFC-A6598A4E6B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223512"/>
            <a:ext cx="3645243" cy="3634487"/>
          </a:xfrm>
          <a:prstGeom prst="rect">
            <a:avLst/>
          </a:prstGeom>
        </p:spPr>
      </p:pic>
    </p:spTree>
    <p:extLst>
      <p:ext uri="{BB962C8B-B14F-4D97-AF65-F5344CB8AC3E}">
        <p14:creationId xmlns:p14="http://schemas.microsoft.com/office/powerpoint/2010/main" val="3663414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thir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BC25CCD-E72F-5F4E-B4DB-BB0690072602}"/>
              </a:ext>
            </a:extLst>
          </p:cNvPr>
          <p:cNvSpPr/>
          <p:nvPr userDrawn="1"/>
        </p:nvSpPr>
        <p:spPr>
          <a:xfrm>
            <a:off x="0" y="0"/>
            <a:ext cx="12198926"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Picture Placeholder 8">
            <a:extLst>
              <a:ext uri="{FF2B5EF4-FFF2-40B4-BE49-F238E27FC236}">
                <a16:creationId xmlns:a16="http://schemas.microsoft.com/office/drawing/2014/main" id="{1B9F9320-FF35-394E-A4DF-E4A57697B64D}"/>
              </a:ext>
            </a:extLst>
          </p:cNvPr>
          <p:cNvSpPr>
            <a:spLocks noGrp="1"/>
          </p:cNvSpPr>
          <p:nvPr>
            <p:ph type="pic" sz="quarter" idx="10"/>
          </p:nvPr>
        </p:nvSpPr>
        <p:spPr>
          <a:xfrm>
            <a:off x="6190883" y="-26127"/>
            <a:ext cx="5983696" cy="6892835"/>
          </a:xfrm>
          <a:custGeom>
            <a:avLst/>
            <a:gdLst>
              <a:gd name="connsiteX0" fmla="*/ 0 w 5983696"/>
              <a:gd name="connsiteY0" fmla="*/ 0 h 6884126"/>
              <a:gd name="connsiteX1" fmla="*/ 5983696 w 5983696"/>
              <a:gd name="connsiteY1" fmla="*/ 0 h 6884126"/>
              <a:gd name="connsiteX2" fmla="*/ 5983696 w 5983696"/>
              <a:gd name="connsiteY2" fmla="*/ 6884126 h 6884126"/>
              <a:gd name="connsiteX3" fmla="*/ 0 w 5983696"/>
              <a:gd name="connsiteY3" fmla="*/ 6884126 h 6884126"/>
              <a:gd name="connsiteX4" fmla="*/ 0 w 5983696"/>
              <a:gd name="connsiteY4" fmla="*/ 0 h 6884126"/>
              <a:gd name="connsiteX0" fmla="*/ 2116183 w 5983696"/>
              <a:gd name="connsiteY0" fmla="*/ 0 h 6892835"/>
              <a:gd name="connsiteX1" fmla="*/ 5983696 w 5983696"/>
              <a:gd name="connsiteY1" fmla="*/ 8709 h 6892835"/>
              <a:gd name="connsiteX2" fmla="*/ 5983696 w 5983696"/>
              <a:gd name="connsiteY2" fmla="*/ 6892835 h 6892835"/>
              <a:gd name="connsiteX3" fmla="*/ 0 w 5983696"/>
              <a:gd name="connsiteY3" fmla="*/ 6892835 h 6892835"/>
              <a:gd name="connsiteX4" fmla="*/ 2116183 w 5983696"/>
              <a:gd name="connsiteY4" fmla="*/ 0 h 6892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83696" h="6892835">
                <a:moveTo>
                  <a:pt x="2116183" y="0"/>
                </a:moveTo>
                <a:lnTo>
                  <a:pt x="5983696" y="8709"/>
                </a:lnTo>
                <a:lnTo>
                  <a:pt x="5983696" y="6892835"/>
                </a:lnTo>
                <a:lnTo>
                  <a:pt x="0" y="6892835"/>
                </a:lnTo>
                <a:lnTo>
                  <a:pt x="2116183" y="0"/>
                </a:lnTo>
                <a:close/>
              </a:path>
            </a:pathLst>
          </a:custGeom>
        </p:spPr>
        <p:txBody>
          <a:bodyPr/>
          <a:lstStyle/>
          <a:p>
            <a:endParaRPr lang="en-US"/>
          </a:p>
        </p:txBody>
      </p:sp>
      <p:pic>
        <p:nvPicPr>
          <p:cNvPr id="5" name="Picture 4">
            <a:extLst>
              <a:ext uri="{FF2B5EF4-FFF2-40B4-BE49-F238E27FC236}">
                <a16:creationId xmlns:a16="http://schemas.microsoft.com/office/drawing/2014/main" id="{2524C5A2-C12A-924D-BE05-C6B1DCA68E0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59966" y="2131589"/>
            <a:ext cx="5295086" cy="4175158"/>
          </a:xfrm>
          <a:prstGeom prst="rect">
            <a:avLst/>
          </a:prstGeom>
        </p:spPr>
      </p:pic>
    </p:spTree>
    <p:extLst>
      <p:ext uri="{BB962C8B-B14F-4D97-AF65-F5344CB8AC3E}">
        <p14:creationId xmlns:p14="http://schemas.microsoft.com/office/powerpoint/2010/main" val="2671243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DB4ED54-5B5E-4A04-93D3-5772E3CE3818}" type="datetime1">
              <a:rPr lang="en-US" smtClean="0"/>
              <a:t>4/7/2020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68920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82884F1-FFEA-405F-9602-3DCA865EDA4E}" type="datetime1">
              <a:rPr lang="en-US" smtClean="0"/>
              <a:t>4/7/2020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4389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4/7/2020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6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291B17-9318-49DB-B28B-6E5994AE9581}" type="datetime1">
              <a:rPr lang="en-US" smtClean="0"/>
              <a:t>4/7/2020</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647579"/>
      </p:ext>
    </p:extLst>
  </p:cSld>
  <p:clrMap bg1="lt1" tx1="dk1" bg2="lt2" tx2="dk2" accent1="accent1" accent2="accent2" accent3="accent3" accent4="accent4" accent5="accent5" accent6="accent6" hlink="hlink" folHlink="folHlink"/>
  <p:sldLayoutIdLst>
    <p:sldLayoutId id="2147483692" r:id="rId1"/>
    <p:sldLayoutId id="2147483690" r:id="rId2"/>
    <p:sldLayoutId id="2147483688" r:id="rId3"/>
    <p:sldLayoutId id="2147483689" r:id="rId4"/>
    <p:sldLayoutId id="2147483694" r:id="rId5"/>
    <p:sldLayoutId id="2147483691" r:id="rId6"/>
    <p:sldLayoutId id="2147483693" r:id="rId7"/>
    <p:sldLayoutId id="2147483695" r:id="rId8"/>
    <p:sldLayoutId id="2147483696" r:id="rId9"/>
    <p:sldLayoutId id="2147483697" r:id="rId10"/>
    <p:sldLayoutId id="2147483698"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jfif"/><Relationship Id="rId4" Type="http://schemas.openxmlformats.org/officeDocument/2006/relationships/image" Target="../media/image10.jfif"/></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F83C95-D03D-A94A-9756-BDC0636D94BD}"/>
              </a:ext>
            </a:extLst>
          </p:cNvPr>
          <p:cNvSpPr txBox="1"/>
          <p:nvPr/>
        </p:nvSpPr>
        <p:spPr>
          <a:xfrm>
            <a:off x="435026" y="4734442"/>
            <a:ext cx="9059518" cy="830997"/>
          </a:xfrm>
          <a:prstGeom prst="rect">
            <a:avLst/>
          </a:prstGeom>
          <a:noFill/>
        </p:spPr>
        <p:txBody>
          <a:bodyPr wrap="square" rtlCol="0">
            <a:spAutoFit/>
          </a:bodyPr>
          <a:lstStyle/>
          <a:p>
            <a:r>
              <a:rPr lang="en-GB" sz="4800" dirty="0">
                <a:solidFill>
                  <a:schemeClr val="bg1"/>
                </a:solidFill>
                <a:latin typeface="Impact" panose="020B0806030902050204" pitchFamily="34" charset="0"/>
              </a:rPr>
              <a:t>TENNIS AT HOME</a:t>
            </a:r>
            <a:endParaRPr lang="en-US" sz="4800" dirty="0">
              <a:solidFill>
                <a:schemeClr val="bg1"/>
              </a:solidFill>
              <a:latin typeface="Impact" panose="020B0806030902050204" pitchFamily="34" charset="0"/>
            </a:endParaRPr>
          </a:p>
        </p:txBody>
      </p:sp>
      <p:sp>
        <p:nvSpPr>
          <p:cNvPr id="4" name="Title 1">
            <a:extLst>
              <a:ext uri="{FF2B5EF4-FFF2-40B4-BE49-F238E27FC236}">
                <a16:creationId xmlns:a16="http://schemas.microsoft.com/office/drawing/2014/main" id="{734FC025-76D5-9347-A862-5A8434F4BDAB}"/>
              </a:ext>
            </a:extLst>
          </p:cNvPr>
          <p:cNvSpPr txBox="1">
            <a:spLocks/>
          </p:cNvSpPr>
          <p:nvPr/>
        </p:nvSpPr>
        <p:spPr>
          <a:xfrm>
            <a:off x="435026" y="4982343"/>
            <a:ext cx="5265129" cy="116619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br>
              <a:rPr lang="en-GB" sz="2400" dirty="0">
                <a:solidFill>
                  <a:schemeClr val="bg1"/>
                </a:solidFill>
                <a:latin typeface="Arial" panose="020B0604020202020204" pitchFamily="34" charset="0"/>
                <a:cs typeface="Arial" panose="020B0604020202020204" pitchFamily="34" charset="0"/>
              </a:rPr>
            </a:br>
            <a:r>
              <a:rPr lang="en-GB" sz="2400" dirty="0">
                <a:solidFill>
                  <a:schemeClr val="bg1"/>
                </a:solidFill>
                <a:latin typeface="Arial" panose="020B0604020202020204" pitchFamily="34" charset="0"/>
                <a:cs typeface="Arial" panose="020B0604020202020204" pitchFamily="34" charset="0"/>
              </a:rPr>
              <a:t>Personal development challenge 3</a:t>
            </a:r>
          </a:p>
        </p:txBody>
      </p:sp>
    </p:spTree>
    <p:extLst>
      <p:ext uri="{BB962C8B-B14F-4D97-AF65-F5344CB8AC3E}">
        <p14:creationId xmlns:p14="http://schemas.microsoft.com/office/powerpoint/2010/main" val="1157799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(1)</a:t>
            </a:r>
          </a:p>
        </p:txBody>
      </p:sp>
      <p:sp>
        <p:nvSpPr>
          <p:cNvPr id="5" name="Rectangle 4"/>
          <p:cNvSpPr/>
          <p:nvPr/>
        </p:nvSpPr>
        <p:spPr>
          <a:xfrm>
            <a:off x="6850800" y="1088140"/>
            <a:ext cx="4648942" cy="4949112"/>
          </a:xfrm>
          <a:prstGeom prst="rect">
            <a:avLst/>
          </a:prstGeom>
        </p:spPr>
        <p:txBody>
          <a:bodyPr wrap="square">
            <a:spAutoFit/>
          </a:bodyPr>
          <a:lstStyle/>
          <a:p>
            <a:pPr>
              <a:spcAft>
                <a:spcPts val="1200"/>
              </a:spcAft>
            </a:pPr>
            <a:r>
              <a:rPr lang="en-GB" sz="2000" dirty="0">
                <a:solidFill>
                  <a:srgbClr val="EB5D0B"/>
                </a:solidFill>
                <a:latin typeface="Impact" panose="020B0806030902050204" pitchFamily="34" charset="0"/>
                <a:cs typeface="Arial" panose="020B0604020202020204" pitchFamily="34" charset="0"/>
              </a:rPr>
              <a:t>DEFINING THE KEY CHARACTER QUALITIES</a:t>
            </a:r>
          </a:p>
          <a:p>
            <a:pPr>
              <a:lnSpc>
                <a:spcPct val="110000"/>
              </a:lnSpc>
              <a:spcAft>
                <a:spcPts val="600"/>
              </a:spcAft>
            </a:pPr>
            <a:r>
              <a:rPr lang="en-GB" sz="1400" dirty="0">
                <a:solidFill>
                  <a:srgbClr val="000000"/>
                </a:solidFill>
                <a:latin typeface="Arial" panose="020B0604020202020204" pitchFamily="34" charset="0"/>
                <a:cs typeface="Arial" panose="020B0604020202020204" pitchFamily="34" charset="0"/>
              </a:rPr>
              <a:t>Here are some ways to define the key character qualities. Children might have their own understanding of them too, especially after they have done the challenges:</a:t>
            </a:r>
            <a:endParaRPr lang="en-GB" sz="1400" b="1"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Resilience: </a:t>
            </a:r>
            <a:r>
              <a:rPr lang="en-GB" sz="1400" dirty="0">
                <a:latin typeface="Arial" panose="020B0604020202020204" pitchFamily="34" charset="0"/>
                <a:cs typeface="Arial" panose="020B0604020202020204" pitchFamily="34" charset="0"/>
              </a:rPr>
              <a:t>when you can ‘bounce back’ and get through something which has been difficult, or made you unhappy.</a:t>
            </a:r>
            <a:endParaRPr lang="en-GB" sz="1400" b="1" dirty="0">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Perseverance: </a:t>
            </a:r>
            <a:r>
              <a:rPr lang="en-GB" sz="1400" dirty="0">
                <a:latin typeface="Arial" panose="020B0604020202020204" pitchFamily="34" charset="0"/>
                <a:cs typeface="Arial" panose="020B0604020202020204" pitchFamily="34" charset="0"/>
              </a:rPr>
              <a:t>when you keep on trying at something and don’t give up.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Motivation: </a:t>
            </a:r>
            <a:r>
              <a:rPr lang="en-GB" sz="1400" dirty="0">
                <a:latin typeface="Arial" panose="020B0604020202020204" pitchFamily="34" charset="0"/>
                <a:cs typeface="Arial" panose="020B0604020202020204" pitchFamily="34" charset="0"/>
              </a:rPr>
              <a:t>doing something because you want to, not because you are told to.</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Passion: </a:t>
            </a:r>
            <a:r>
              <a:rPr lang="en-GB" sz="1400" dirty="0">
                <a:latin typeface="Arial" panose="020B0604020202020204" pitchFamily="34" charset="0"/>
                <a:cs typeface="Arial" panose="020B0604020202020204" pitchFamily="34" charset="0"/>
              </a:rPr>
              <a:t>you have a very strong interest in something – you are excited and enthusiastic about it; you really love it! </a:t>
            </a:r>
          </a:p>
          <a:p>
            <a:pPr marL="234000" indent="-234000">
              <a:lnSpc>
                <a:spcPct val="110000"/>
              </a:lnSpc>
              <a:spcAft>
                <a:spcPts val="600"/>
              </a:spcAft>
              <a:buFont typeface="Arial" panose="020B0604020202020204" pitchFamily="34" charset="0"/>
              <a:buChar char="•"/>
            </a:pPr>
            <a:r>
              <a:rPr lang="en-GB" sz="1400" b="1" dirty="0">
                <a:latin typeface="Arial" panose="020B0604020202020204" pitchFamily="34" charset="0"/>
                <a:cs typeface="Arial" panose="020B0604020202020204" pitchFamily="34" charset="0"/>
              </a:rPr>
              <a:t>Respect: </a:t>
            </a:r>
            <a:r>
              <a:rPr lang="en-GB" sz="1400" dirty="0">
                <a:latin typeface="Arial" panose="020B0604020202020204" pitchFamily="34" charset="0"/>
                <a:cs typeface="Arial" panose="020B0604020202020204" pitchFamily="34" charset="0"/>
              </a:rPr>
              <a:t>thinking about </a:t>
            </a:r>
            <a:r>
              <a:rPr lang="en-GB" sz="1400" dirty="0">
                <a:solidFill>
                  <a:srgbClr val="000000"/>
                </a:solidFill>
                <a:latin typeface="Arial" panose="020B0604020202020204" pitchFamily="34" charset="0"/>
                <a:cs typeface="Arial" panose="020B0604020202020204" pitchFamily="34" charset="0"/>
              </a:rPr>
              <a:t>how what you do or say might affect others; listening and appreciating who they are / what they do.</a:t>
            </a:r>
            <a:endParaRPr lang="en-GB" sz="1400" dirty="0">
              <a:solidFill>
                <a:srgbClr val="FF0000"/>
              </a:solidFill>
              <a:latin typeface="Arial" panose="020B0604020202020204" pitchFamily="34" charset="0"/>
              <a:cs typeface="Arial" panose="020B0604020202020204" pitchFamily="34" charset="0"/>
            </a:endParaRPr>
          </a:p>
        </p:txBody>
      </p:sp>
      <p:sp>
        <p:nvSpPr>
          <p:cNvPr id="9" name="Rectangle 8"/>
          <p:cNvSpPr/>
          <p:nvPr/>
        </p:nvSpPr>
        <p:spPr>
          <a:xfrm>
            <a:off x="1915200" y="1087200"/>
            <a:ext cx="4562718" cy="4475136"/>
          </a:xfrm>
          <a:prstGeom prst="rect">
            <a:avLst/>
          </a:prstGeom>
        </p:spPr>
        <p:txBody>
          <a:bodyPr wrap="square">
            <a:noAutofit/>
          </a:bodyPr>
          <a:lstStyle/>
          <a:p>
            <a:pPr>
              <a:spcAft>
                <a:spcPts val="1200"/>
              </a:spcAft>
            </a:pPr>
            <a:r>
              <a:rPr lang="en-GB" sz="2000" dirty="0">
                <a:solidFill>
                  <a:srgbClr val="EB5D0B"/>
                </a:solidFill>
                <a:latin typeface="Impact" panose="020B0806030902050204" pitchFamily="34" charset="0"/>
                <a:cs typeface="Calibri"/>
              </a:rPr>
              <a:t>DEVELOPING CHARACTER QUALITIES THROUGH TENNIS</a:t>
            </a:r>
          </a:p>
          <a:p>
            <a:pPr>
              <a:lnSpc>
                <a:spcPct val="110000"/>
              </a:lnSpc>
              <a:spcAft>
                <a:spcPts val="600"/>
              </a:spcAft>
            </a:pPr>
            <a:r>
              <a:rPr lang="en-GB" sz="1400" dirty="0"/>
              <a:t>The LTA Youth Schools programme is a suite of resources developed by the LTA to inspire the next generation of players and fans. These personal development activities were originally designed for teaching in lessons such as Personal, Social, Health and Economic (PSHE) Education, but have been adapted to support home learning. </a:t>
            </a:r>
          </a:p>
          <a:p>
            <a:pPr>
              <a:lnSpc>
                <a:spcPct val="110000"/>
              </a:lnSpc>
            </a:pPr>
            <a:r>
              <a:rPr lang="en-GB" sz="1400" dirty="0">
                <a:solidFill>
                  <a:srgbClr val="000000"/>
                </a:solidFill>
                <a:latin typeface="Arial" panose="020B0604020202020204" pitchFamily="34" charset="0"/>
                <a:cs typeface="Arial" panose="020B0604020202020204" pitchFamily="34" charset="0"/>
              </a:rPr>
              <a:t>This resource from the LTA gives children and their families information and activities to help them develop qualities and skills for personal development through five tennis-related challenges. The key character qualities are: resilience (which includes bouncing back); perseverance; motivation; passion (including enthusiasm) and respect. </a:t>
            </a:r>
            <a:r>
              <a:rPr lang="en-US" sz="1400" dirty="0">
                <a:solidFill>
                  <a:srgbClr val="000000"/>
                </a:solidFill>
                <a:latin typeface="Arial" panose="020B0604020202020204" pitchFamily="34" charset="0"/>
                <a:cs typeface="Arial" panose="020B0604020202020204" pitchFamily="34" charset="0"/>
              </a:rPr>
              <a:t>The challenges are designed for children in </a:t>
            </a:r>
            <a:r>
              <a:rPr lang="en-GB" sz="1400" dirty="0">
                <a:solidFill>
                  <a:srgbClr val="000000"/>
                </a:solidFill>
                <a:latin typeface="Arial" panose="020B0604020202020204" pitchFamily="34" charset="0"/>
                <a:cs typeface="Arial" panose="020B0604020202020204" pitchFamily="34" charset="0"/>
              </a:rPr>
              <a:t>Key Stage 2 (Years 3-6)</a:t>
            </a:r>
            <a:r>
              <a:rPr lang="en-US" sz="1400" dirty="0">
                <a:solidFill>
                  <a:srgbClr val="000000"/>
                </a:solidFill>
                <a:latin typeface="Arial" panose="020B0604020202020204" pitchFamily="34" charset="0"/>
                <a:cs typeface="Arial" panose="020B0604020202020204" pitchFamily="34" charset="0"/>
              </a:rPr>
              <a:t> (Scotland: P4-7).</a:t>
            </a:r>
            <a:endParaRPr lang="en-GB" sz="1400" dirty="0">
              <a:solidFill>
                <a:srgbClr val="000000"/>
              </a:solidFill>
              <a:latin typeface="Arial" panose="020B0604020202020204" pitchFamily="34" charset="0"/>
              <a:cs typeface="Arial" panose="020B0604020202020204" pitchFamily="34" charset="0"/>
            </a:endParaRPr>
          </a:p>
        </p:txBody>
      </p:sp>
      <p:sp>
        <p:nvSpPr>
          <p:cNvPr id="6" name="Right Triangle 5">
            <a:extLst>
              <a:ext uri="{FF2B5EF4-FFF2-40B4-BE49-F238E27FC236}">
                <a16:creationId xmlns:a16="http://schemas.microsoft.com/office/drawing/2014/main" id="{D15A8A88-8DDC-7044-9C95-F9D030590ED4}"/>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218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15200" y="1087200"/>
            <a:ext cx="4671580" cy="4252896"/>
          </a:xfrm>
          <a:prstGeom prst="rect">
            <a:avLst/>
          </a:prstGeom>
        </p:spPr>
        <p:txBody>
          <a:bodyPr wrap="square">
            <a:noAutofit/>
          </a:bodyPr>
          <a:lstStyle/>
          <a:p>
            <a:pPr>
              <a:lnSpc>
                <a:spcPct val="110000"/>
              </a:lnSpc>
              <a:spcAft>
                <a:spcPts val="1200"/>
              </a:spcAft>
            </a:pPr>
            <a:r>
              <a:rPr lang="en-GB" sz="2000" dirty="0">
                <a:solidFill>
                  <a:srgbClr val="EB5D0B"/>
                </a:solidFill>
                <a:latin typeface="Impact" panose="020B0806030902050204" pitchFamily="34" charset="0"/>
                <a:cs typeface="Calibri"/>
              </a:rPr>
              <a:t>COMPLETING THE CHALLENGES</a:t>
            </a:r>
            <a:endParaRPr lang="en-GB" sz="2000" dirty="0">
              <a:solidFill>
                <a:srgbClr val="000000"/>
              </a:solidFill>
              <a:latin typeface="Arial" panose="020B0604020202020204" pitchFamily="34" charset="0"/>
              <a:cs typeface="Arial" panose="020B0604020202020204" pitchFamily="34" charset="0"/>
            </a:endParaRP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First, look at the introductory presentation which sets the scene for the challenges, including the films. This will give you some useful background information about tennis, and about the key physical and character qualities which tennis players need.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You can do the five challenges whenever you want to, inside your home or in an outside space if you have one. For example, you might choose to do one a day for a week. </a:t>
            </a:r>
          </a:p>
          <a:p>
            <a:pPr marL="234000" indent="-234000">
              <a:lnSpc>
                <a:spcPct val="110000"/>
              </a:lnSpc>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The challenges have been designed so that ideally, families can work through the activities together. However, children can also use them independently.</a:t>
            </a:r>
            <a:endParaRPr lang="en-US" sz="1400" spc="-20" dirty="0">
              <a:latin typeface="Arial" panose="020B0604020202020204" pitchFamily="34" charset="0"/>
              <a:cs typeface="Arial" panose="020B0604020202020204" pitchFamily="34" charset="0"/>
            </a:endParaRPr>
          </a:p>
          <a:p>
            <a:pPr>
              <a:lnSpc>
                <a:spcPct val="110000"/>
              </a:lnSpc>
              <a:spcAft>
                <a:spcPts val="600"/>
              </a:spcAft>
            </a:pPr>
            <a:endParaRPr lang="en-US" sz="14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24D5D9A-955D-E743-8FC7-0F1950B995C4}"/>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INTRODUCTION FOR PARENTS &amp; CARERS (2)</a:t>
            </a:r>
          </a:p>
        </p:txBody>
      </p:sp>
      <p:sp>
        <p:nvSpPr>
          <p:cNvPr id="4" name="Rectangle 3"/>
          <p:cNvSpPr/>
          <p:nvPr/>
        </p:nvSpPr>
        <p:spPr>
          <a:xfrm>
            <a:off x="6850799" y="1573200"/>
            <a:ext cx="4936823" cy="2301376"/>
          </a:xfrm>
          <a:prstGeom prst="rect">
            <a:avLst/>
          </a:prstGeom>
        </p:spPr>
        <p:txBody>
          <a:bodyPr wrap="square">
            <a:noAutofit/>
          </a:bodyPr>
          <a:lstStyle/>
          <a:p>
            <a:pPr marL="234000" indent="-234000">
              <a:lnSpc>
                <a:spcPct val="110000"/>
              </a:lnSpc>
              <a:spcAft>
                <a:spcPts val="600"/>
              </a:spcAft>
              <a:buFont typeface="Arial" panose="020B0604020202020204" pitchFamily="34" charset="0"/>
              <a:buChar char="•"/>
            </a:pPr>
            <a:r>
              <a:rPr lang="en-US" sz="1400" spc="-20" dirty="0">
                <a:latin typeface="Arial" panose="020B0604020202020204" pitchFamily="34" charset="0"/>
                <a:cs typeface="Arial" panose="020B0604020202020204" pitchFamily="34" charset="0"/>
              </a:rPr>
              <a:t>You don’t need any special equipment – some challenges </a:t>
            </a:r>
            <a:r>
              <a:rPr lang="en-US" sz="1400" dirty="0">
                <a:latin typeface="Arial" panose="020B0604020202020204" pitchFamily="34" charset="0"/>
                <a:cs typeface="Arial" panose="020B0604020202020204" pitchFamily="34" charset="0"/>
              </a:rPr>
              <a:t>need no equipment at all; others only whatever you can find around the home. Ideas are provided if you want to make the challenges harder, or you can think of your own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ways to take them further.</a:t>
            </a:r>
          </a:p>
          <a:p>
            <a:pPr marL="234000" indent="-234000">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Each challenge focuses on one key character quality; however, children are encouraged to think about the other qualities which they might be using too. If doing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the challenges with other people, at the end of each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one there is the chance to ‘award’ someone who best demonstrated a key quality. </a:t>
            </a:r>
          </a:p>
          <a:p>
            <a:pPr marL="234000" indent="-234000">
              <a:buFont typeface="Arial" panose="020B0604020202020204" pitchFamily="34" charset="0"/>
              <a:buChar char="•"/>
            </a:pPr>
            <a:r>
              <a:rPr lang="en-US" sz="1400" spc="-20" dirty="0">
                <a:latin typeface="Arial" panose="020B0604020202020204" pitchFamily="34" charset="0"/>
                <a:cs typeface="Arial" panose="020B0604020202020204" pitchFamily="34" charset="0"/>
              </a:rPr>
              <a:t>There is also a final ‘personal challenge’ which encourages </a:t>
            </a:r>
            <a:r>
              <a:rPr lang="en-US" sz="1400" dirty="0">
                <a:latin typeface="Arial" panose="020B0604020202020204" pitchFamily="34" charset="0"/>
                <a:cs typeface="Arial" panose="020B0604020202020204" pitchFamily="34" charset="0"/>
              </a:rPr>
              <a:t>children to develop a skill over the course of a week.</a:t>
            </a:r>
          </a:p>
        </p:txBody>
      </p:sp>
      <p:grpSp>
        <p:nvGrpSpPr>
          <p:cNvPr id="10" name="Group 9">
            <a:extLst>
              <a:ext uri="{FF2B5EF4-FFF2-40B4-BE49-F238E27FC236}">
                <a16:creationId xmlns:a16="http://schemas.microsoft.com/office/drawing/2014/main" id="{F47CBBC5-A024-8740-BE08-223D6D7585C0}"/>
              </a:ext>
            </a:extLst>
          </p:cNvPr>
          <p:cNvGrpSpPr/>
          <p:nvPr/>
        </p:nvGrpSpPr>
        <p:grpSpPr>
          <a:xfrm>
            <a:off x="7546041" y="4913643"/>
            <a:ext cx="3546338" cy="1652934"/>
            <a:chOff x="8290620" y="4913643"/>
            <a:chExt cx="3546338" cy="1652934"/>
          </a:xfrm>
        </p:grpSpPr>
        <p:sp>
          <p:nvSpPr>
            <p:cNvPr id="11" name="Rounded Rectangle 10">
              <a:extLst>
                <a:ext uri="{FF2B5EF4-FFF2-40B4-BE49-F238E27FC236}">
                  <a16:creationId xmlns:a16="http://schemas.microsoft.com/office/drawing/2014/main" id="{4FC72BE6-1E3B-1F43-8B6E-84EBC64BB165}"/>
                </a:ext>
              </a:extLst>
            </p:cNvPr>
            <p:cNvSpPr/>
            <p:nvPr/>
          </p:nvSpPr>
          <p:spPr>
            <a:xfrm flipH="1">
              <a:off x="10831382" y="4913643"/>
              <a:ext cx="1005576" cy="1652934"/>
            </a:xfrm>
            <a:prstGeom prst="roundRect">
              <a:avLst>
                <a:gd name="adj" fmla="val 0"/>
              </a:avLst>
            </a:prstGeom>
            <a:blipFill>
              <a:blip r:embed="rId3"/>
              <a:stretch>
                <a:fillRect l="-17472" t="-2318" r="-16806" b="-921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D5720EC1-EA52-AC41-AEA4-48674381115C}"/>
                </a:ext>
              </a:extLst>
            </p:cNvPr>
            <p:cNvSpPr/>
            <p:nvPr/>
          </p:nvSpPr>
          <p:spPr>
            <a:xfrm flipH="1">
              <a:off x="9560451" y="4913643"/>
              <a:ext cx="1005576" cy="1652934"/>
            </a:xfrm>
            <a:prstGeom prst="roundRect">
              <a:avLst>
                <a:gd name="adj" fmla="val 0"/>
              </a:avLst>
            </a:prstGeom>
            <a:blipFill>
              <a:blip r:embed="rId4"/>
              <a:stretch>
                <a:fillRect l="-56148" t="-2" r="-77057" b="-7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5214BD2C-6EA9-C947-A0B7-03DA22941C75}"/>
                </a:ext>
              </a:extLst>
            </p:cNvPr>
            <p:cNvSpPr/>
            <p:nvPr/>
          </p:nvSpPr>
          <p:spPr>
            <a:xfrm flipH="1">
              <a:off x="8290620" y="4913643"/>
              <a:ext cx="1005576" cy="1652934"/>
            </a:xfrm>
            <a:prstGeom prst="roundRect">
              <a:avLst>
                <a:gd name="adj" fmla="val 0"/>
              </a:avLst>
            </a:prstGeom>
            <a:blipFill>
              <a:blip r:embed="rId5"/>
              <a:stretch>
                <a:fillRect l="-91705" t="-4077" r="-27404" b="-559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ight Triangle 16">
            <a:extLst>
              <a:ext uri="{FF2B5EF4-FFF2-40B4-BE49-F238E27FC236}">
                <a16:creationId xmlns:a16="http://schemas.microsoft.com/office/drawing/2014/main" id="{8D8ED447-BCCC-D841-9461-C8BCBB285269}"/>
              </a:ext>
            </a:extLst>
          </p:cNvPr>
          <p:cNvSpPr/>
          <p:nvPr/>
        </p:nvSpPr>
        <p:spPr>
          <a:xfrm rot="10800000">
            <a:off x="8956260" y="0"/>
            <a:ext cx="3266661" cy="768105"/>
          </a:xfrm>
          <a:prstGeom prst="rtTriangle">
            <a:avLst/>
          </a:prstGeom>
          <a:solidFill>
            <a:schemeClr val="tx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54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68D9540A-873D-7840-8F8D-4457FCE4B307}"/>
              </a:ext>
            </a:extLst>
          </p:cNvPr>
          <p:cNvSpPr/>
          <p:nvPr/>
        </p:nvSpPr>
        <p:spPr>
          <a:xfrm>
            <a:off x="6250155" y="-24714"/>
            <a:ext cx="5947531" cy="6895070"/>
          </a:xfrm>
          <a:custGeom>
            <a:avLst/>
            <a:gdLst>
              <a:gd name="connsiteX0" fmla="*/ 2556163 w 5008418"/>
              <a:gd name="connsiteY0" fmla="*/ 0 h 6837218"/>
              <a:gd name="connsiteX1" fmla="*/ 5008418 w 5008418"/>
              <a:gd name="connsiteY1" fmla="*/ 0 h 6837218"/>
              <a:gd name="connsiteX2" fmla="*/ 5008418 w 5008418"/>
              <a:gd name="connsiteY2" fmla="*/ 6837218 h 6837218"/>
              <a:gd name="connsiteX3" fmla="*/ 0 w 5008418"/>
              <a:gd name="connsiteY3" fmla="*/ 6837218 h 6837218"/>
              <a:gd name="connsiteX4" fmla="*/ 2556163 w 5008418"/>
              <a:gd name="connsiteY4" fmla="*/ 0 h 6837218"/>
              <a:gd name="connsiteX0" fmla="*/ 949785 w 5008418"/>
              <a:gd name="connsiteY0" fmla="*/ 0 h 6837218"/>
              <a:gd name="connsiteX1" fmla="*/ 5008418 w 5008418"/>
              <a:gd name="connsiteY1" fmla="*/ 0 h 6837218"/>
              <a:gd name="connsiteX2" fmla="*/ 5008418 w 5008418"/>
              <a:gd name="connsiteY2" fmla="*/ 6837218 h 6837218"/>
              <a:gd name="connsiteX3" fmla="*/ 0 w 5008418"/>
              <a:gd name="connsiteY3" fmla="*/ 6837218 h 6837218"/>
              <a:gd name="connsiteX4" fmla="*/ 949785 w 5008418"/>
              <a:gd name="connsiteY4" fmla="*/ 0 h 6837218"/>
              <a:gd name="connsiteX0" fmla="*/ 1888898 w 5947531"/>
              <a:gd name="connsiteY0" fmla="*/ 0 h 6861857"/>
              <a:gd name="connsiteX1" fmla="*/ 5947531 w 5947531"/>
              <a:gd name="connsiteY1" fmla="*/ 0 h 6861857"/>
              <a:gd name="connsiteX2" fmla="*/ 5947531 w 5947531"/>
              <a:gd name="connsiteY2" fmla="*/ 6837218 h 6861857"/>
              <a:gd name="connsiteX3" fmla="*/ 0 w 5947531"/>
              <a:gd name="connsiteY3" fmla="*/ 6861857 h 6861857"/>
              <a:gd name="connsiteX4" fmla="*/ 1888898 w 5947531"/>
              <a:gd name="connsiteY4" fmla="*/ 0 h 6861857"/>
              <a:gd name="connsiteX0" fmla="*/ 2111319 w 5947531"/>
              <a:gd name="connsiteY0" fmla="*/ 12320 h 6861857"/>
              <a:gd name="connsiteX1" fmla="*/ 5947531 w 5947531"/>
              <a:gd name="connsiteY1" fmla="*/ 0 h 6861857"/>
              <a:gd name="connsiteX2" fmla="*/ 5947531 w 5947531"/>
              <a:gd name="connsiteY2" fmla="*/ 6837218 h 6861857"/>
              <a:gd name="connsiteX3" fmla="*/ 0 w 5947531"/>
              <a:gd name="connsiteY3" fmla="*/ 6861857 h 6861857"/>
              <a:gd name="connsiteX4" fmla="*/ 2111319 w 5947531"/>
              <a:gd name="connsiteY4" fmla="*/ 12320 h 6861857"/>
              <a:gd name="connsiteX0" fmla="*/ 2111319 w 5947531"/>
              <a:gd name="connsiteY0" fmla="*/ 12320 h 6874176"/>
              <a:gd name="connsiteX1" fmla="*/ 5947531 w 5947531"/>
              <a:gd name="connsiteY1" fmla="*/ 0 h 6874176"/>
              <a:gd name="connsiteX2" fmla="*/ 5935174 w 5947531"/>
              <a:gd name="connsiteY2" fmla="*/ 6874176 h 6874176"/>
              <a:gd name="connsiteX3" fmla="*/ 0 w 5947531"/>
              <a:gd name="connsiteY3" fmla="*/ 6861857 h 6874176"/>
              <a:gd name="connsiteX4" fmla="*/ 2111319 w 5947531"/>
              <a:gd name="connsiteY4" fmla="*/ 12320 h 6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531" h="6874176">
                <a:moveTo>
                  <a:pt x="2111319" y="12320"/>
                </a:moveTo>
                <a:lnTo>
                  <a:pt x="5947531" y="0"/>
                </a:lnTo>
                <a:lnTo>
                  <a:pt x="5935174" y="6874176"/>
                </a:lnTo>
                <a:lnTo>
                  <a:pt x="0" y="6861857"/>
                </a:lnTo>
                <a:lnTo>
                  <a:pt x="2111319" y="12320"/>
                </a:lnTo>
                <a:close/>
              </a:path>
            </a:pathLst>
          </a:custGeom>
          <a:blipFill>
            <a:blip r:embed="rId3" cstate="screen">
              <a:extLst>
                <a:ext uri="{28A0092B-C50C-407E-A947-70E740481C1C}">
                  <a14:useLocalDpi xmlns:a14="http://schemas.microsoft.com/office/drawing/2010/main"/>
                </a:ext>
              </a:extLst>
            </a:blip>
            <a:stretch>
              <a:fillRect t="-1" r="-2260" b="-2259"/>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C92ECD-F3FA-5446-AC74-25F3DE89E5F2}"/>
              </a:ext>
            </a:extLst>
          </p:cNvPr>
          <p:cNvSpPr/>
          <p:nvPr/>
        </p:nvSpPr>
        <p:spPr>
          <a:xfrm>
            <a:off x="1964489" y="2740800"/>
            <a:ext cx="3340679" cy="35805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6A3541A-F7C3-B041-AF79-F7D3E0205418}"/>
              </a:ext>
            </a:extLst>
          </p:cNvPr>
          <p:cNvSpPr txBox="1"/>
          <p:nvPr/>
        </p:nvSpPr>
        <p:spPr>
          <a:xfrm>
            <a:off x="1871659" y="2732562"/>
            <a:ext cx="4458803" cy="1980029"/>
          </a:xfrm>
          <a:prstGeom prst="rect">
            <a:avLst/>
          </a:prstGeom>
          <a:noFill/>
        </p:spPr>
        <p:txBody>
          <a:bodyPr wrap="square" rtlCol="0">
            <a:spAutoFit/>
          </a:bodyPr>
          <a:lstStyle/>
          <a:p>
            <a:pPr>
              <a:spcAft>
                <a:spcPts val="1200"/>
              </a:spcAft>
            </a:pPr>
            <a:r>
              <a:rPr lang="en-GB" sz="1600" b="1" dirty="0">
                <a:solidFill>
                  <a:srgbClr val="EB5D0B"/>
                </a:solidFill>
                <a:latin typeface="Arial" panose="020B0604020202020204" pitchFamily="34" charset="0"/>
                <a:cs typeface="Arial" panose="020B0604020202020204" pitchFamily="34" charset="0"/>
              </a:rPr>
              <a:t>  </a:t>
            </a:r>
            <a:r>
              <a:rPr lang="en-GB" sz="1600" b="1" dirty="0">
                <a:solidFill>
                  <a:schemeClr val="bg1"/>
                </a:solidFill>
                <a:latin typeface="Arial" panose="020B0604020202020204" pitchFamily="34" charset="0"/>
                <a:cs typeface="Arial" panose="020B0604020202020204" pitchFamily="34" charset="0"/>
              </a:rPr>
              <a:t>Today’s quality is </a:t>
            </a:r>
            <a:r>
              <a:rPr lang="en-GB" b="1" dirty="0">
                <a:solidFill>
                  <a:schemeClr val="bg1"/>
                </a:solidFill>
                <a:latin typeface="Impact" panose="020B0806030902050204" pitchFamily="34" charset="0"/>
                <a:cs typeface="Arial" panose="020B0604020202020204" pitchFamily="34" charset="0"/>
              </a:rPr>
              <a:t>MOTIVATION</a:t>
            </a:r>
            <a:endParaRPr lang="en-GB" sz="1600" b="1" dirty="0">
              <a:solidFill>
                <a:schemeClr val="bg1"/>
              </a:solidFill>
              <a:latin typeface="Impact" panose="020B0806030902050204" pitchFamily="34" charset="0"/>
              <a:cs typeface="Arial" panose="020B0604020202020204" pitchFamily="34" charset="0"/>
            </a:endParaRPr>
          </a:p>
          <a:p>
            <a:pPr marL="180000" indent="-180000">
              <a:spcAft>
                <a:spcPts val="600"/>
              </a:spcAft>
              <a:buFont typeface="Arial" panose="020B0604020202020204" pitchFamily="34" charset="0"/>
              <a:buChar char="•"/>
            </a:pPr>
            <a:r>
              <a:rPr lang="en-GB" sz="1400" dirty="0"/>
              <a:t>Motivation means doing something because you want to, not because you are told to. </a:t>
            </a:r>
          </a:p>
          <a:p>
            <a:pPr marL="180000" indent="-180000">
              <a:spcAft>
                <a:spcPts val="600"/>
              </a:spcAft>
              <a:buFont typeface="Arial" panose="020B0604020202020204" pitchFamily="34" charset="0"/>
              <a:buChar char="•"/>
            </a:pPr>
            <a:r>
              <a:rPr lang="en-GB" sz="1400" dirty="0"/>
              <a:t>What motivates you?</a:t>
            </a:r>
          </a:p>
          <a:p>
            <a:pPr marL="180000" indent="-180000">
              <a:spcAft>
                <a:spcPts val="600"/>
              </a:spcAft>
              <a:buFont typeface="Arial" panose="020B0604020202020204" pitchFamily="34" charset="0"/>
              <a:buChar char="•"/>
            </a:pPr>
            <a:r>
              <a:rPr lang="en-GB" sz="1400" dirty="0"/>
              <a:t>Tennis players are motivated because they want to play tennis and get better, even if it is difficult, or no-one is watching them. They are determined to do it.</a:t>
            </a:r>
          </a:p>
        </p:txBody>
      </p:sp>
      <p:sp>
        <p:nvSpPr>
          <p:cNvPr id="8" name="Rectangle 7">
            <a:extLst>
              <a:ext uri="{FF2B5EF4-FFF2-40B4-BE49-F238E27FC236}">
                <a16:creationId xmlns:a16="http://schemas.microsoft.com/office/drawing/2014/main" id="{C0A78BD1-9621-EB41-BCAD-95BF0F8FF502}"/>
              </a:ext>
            </a:extLst>
          </p:cNvPr>
          <p:cNvSpPr/>
          <p:nvPr/>
        </p:nvSpPr>
        <p:spPr>
          <a:xfrm>
            <a:off x="313200" y="1087200"/>
            <a:ext cx="7135350" cy="1241365"/>
          </a:xfrm>
          <a:prstGeom prst="rect">
            <a:avLst/>
          </a:prstGeom>
        </p:spPr>
        <p:txBody>
          <a:bodyPr wrap="square" lIns="90000">
            <a:spAutoFit/>
          </a:bodyPr>
          <a:lstStyle/>
          <a:p>
            <a:pPr>
              <a:spcAft>
                <a:spcPts val="800"/>
              </a:spcAft>
            </a:pPr>
            <a:r>
              <a:rPr lang="en-GB" sz="1600" b="1" dirty="0">
                <a:solidFill>
                  <a:srgbClr val="EB5D0B"/>
                </a:solidFill>
                <a:latin typeface="Arial" panose="020B0604020202020204" pitchFamily="34" charset="0"/>
                <a:cs typeface="Arial" panose="020B0604020202020204" pitchFamily="34" charset="0"/>
              </a:rPr>
              <a:t>Get started: </a:t>
            </a:r>
          </a:p>
          <a:p>
            <a:pPr marL="180000" indent="-180000">
              <a:spcAft>
                <a:spcPts val="600"/>
              </a:spcAft>
              <a:buFont typeface="Arial" panose="020B0604020202020204" pitchFamily="34" charset="0"/>
              <a:buChar char="•"/>
            </a:pPr>
            <a:r>
              <a:rPr lang="en-GB" sz="1400" dirty="0"/>
              <a:t>Start the slideshow. On the next slide, click to reveal the missing letters one at a time. </a:t>
            </a:r>
          </a:p>
          <a:p>
            <a:pPr marL="180000" indent="-180000">
              <a:spcAft>
                <a:spcPts val="600"/>
              </a:spcAft>
              <a:buFont typeface="Arial" panose="020B0604020202020204" pitchFamily="34" charset="0"/>
              <a:buChar char="•"/>
            </a:pPr>
            <a:r>
              <a:rPr lang="en-GB" sz="1400" dirty="0"/>
              <a:t>After each letter appears, see if you can predict what the phrase might say. </a:t>
            </a:r>
          </a:p>
          <a:p>
            <a:pPr marL="180000" indent="-180000">
              <a:spcAft>
                <a:spcPts val="600"/>
              </a:spcAft>
              <a:buFont typeface="Arial" panose="020B0604020202020204" pitchFamily="34" charset="0"/>
              <a:buChar char="•"/>
            </a:pPr>
            <a:r>
              <a:rPr lang="en-GB" sz="1400" dirty="0"/>
              <a:t>How many letters do you need to see before you know what it says?</a:t>
            </a:r>
          </a:p>
        </p:txBody>
      </p:sp>
      <p:sp>
        <p:nvSpPr>
          <p:cNvPr id="9" name="Title 1">
            <a:extLst>
              <a:ext uri="{FF2B5EF4-FFF2-40B4-BE49-F238E27FC236}">
                <a16:creationId xmlns:a16="http://schemas.microsoft.com/office/drawing/2014/main" id="{4AE3B684-BE6A-9741-B588-2DDD1EA71939}"/>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Tree>
    <p:extLst>
      <p:ext uri="{BB962C8B-B14F-4D97-AF65-F5344CB8AC3E}">
        <p14:creationId xmlns:p14="http://schemas.microsoft.com/office/powerpoint/2010/main" val="4120557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68D9540A-873D-7840-8F8D-4457FCE4B307}"/>
              </a:ext>
            </a:extLst>
          </p:cNvPr>
          <p:cNvSpPr/>
          <p:nvPr/>
        </p:nvSpPr>
        <p:spPr>
          <a:xfrm>
            <a:off x="6250155" y="-24714"/>
            <a:ext cx="5947531" cy="6895070"/>
          </a:xfrm>
          <a:custGeom>
            <a:avLst/>
            <a:gdLst>
              <a:gd name="connsiteX0" fmla="*/ 2556163 w 5008418"/>
              <a:gd name="connsiteY0" fmla="*/ 0 h 6837218"/>
              <a:gd name="connsiteX1" fmla="*/ 5008418 w 5008418"/>
              <a:gd name="connsiteY1" fmla="*/ 0 h 6837218"/>
              <a:gd name="connsiteX2" fmla="*/ 5008418 w 5008418"/>
              <a:gd name="connsiteY2" fmla="*/ 6837218 h 6837218"/>
              <a:gd name="connsiteX3" fmla="*/ 0 w 5008418"/>
              <a:gd name="connsiteY3" fmla="*/ 6837218 h 6837218"/>
              <a:gd name="connsiteX4" fmla="*/ 2556163 w 5008418"/>
              <a:gd name="connsiteY4" fmla="*/ 0 h 6837218"/>
              <a:gd name="connsiteX0" fmla="*/ 949785 w 5008418"/>
              <a:gd name="connsiteY0" fmla="*/ 0 h 6837218"/>
              <a:gd name="connsiteX1" fmla="*/ 5008418 w 5008418"/>
              <a:gd name="connsiteY1" fmla="*/ 0 h 6837218"/>
              <a:gd name="connsiteX2" fmla="*/ 5008418 w 5008418"/>
              <a:gd name="connsiteY2" fmla="*/ 6837218 h 6837218"/>
              <a:gd name="connsiteX3" fmla="*/ 0 w 5008418"/>
              <a:gd name="connsiteY3" fmla="*/ 6837218 h 6837218"/>
              <a:gd name="connsiteX4" fmla="*/ 949785 w 5008418"/>
              <a:gd name="connsiteY4" fmla="*/ 0 h 6837218"/>
              <a:gd name="connsiteX0" fmla="*/ 1888898 w 5947531"/>
              <a:gd name="connsiteY0" fmla="*/ 0 h 6861857"/>
              <a:gd name="connsiteX1" fmla="*/ 5947531 w 5947531"/>
              <a:gd name="connsiteY1" fmla="*/ 0 h 6861857"/>
              <a:gd name="connsiteX2" fmla="*/ 5947531 w 5947531"/>
              <a:gd name="connsiteY2" fmla="*/ 6837218 h 6861857"/>
              <a:gd name="connsiteX3" fmla="*/ 0 w 5947531"/>
              <a:gd name="connsiteY3" fmla="*/ 6861857 h 6861857"/>
              <a:gd name="connsiteX4" fmla="*/ 1888898 w 5947531"/>
              <a:gd name="connsiteY4" fmla="*/ 0 h 6861857"/>
              <a:gd name="connsiteX0" fmla="*/ 2111319 w 5947531"/>
              <a:gd name="connsiteY0" fmla="*/ 12320 h 6861857"/>
              <a:gd name="connsiteX1" fmla="*/ 5947531 w 5947531"/>
              <a:gd name="connsiteY1" fmla="*/ 0 h 6861857"/>
              <a:gd name="connsiteX2" fmla="*/ 5947531 w 5947531"/>
              <a:gd name="connsiteY2" fmla="*/ 6837218 h 6861857"/>
              <a:gd name="connsiteX3" fmla="*/ 0 w 5947531"/>
              <a:gd name="connsiteY3" fmla="*/ 6861857 h 6861857"/>
              <a:gd name="connsiteX4" fmla="*/ 2111319 w 5947531"/>
              <a:gd name="connsiteY4" fmla="*/ 12320 h 6861857"/>
              <a:gd name="connsiteX0" fmla="*/ 2111319 w 5947531"/>
              <a:gd name="connsiteY0" fmla="*/ 12320 h 6874176"/>
              <a:gd name="connsiteX1" fmla="*/ 5947531 w 5947531"/>
              <a:gd name="connsiteY1" fmla="*/ 0 h 6874176"/>
              <a:gd name="connsiteX2" fmla="*/ 5935174 w 5947531"/>
              <a:gd name="connsiteY2" fmla="*/ 6874176 h 6874176"/>
              <a:gd name="connsiteX3" fmla="*/ 0 w 5947531"/>
              <a:gd name="connsiteY3" fmla="*/ 6861857 h 6874176"/>
              <a:gd name="connsiteX4" fmla="*/ 2111319 w 5947531"/>
              <a:gd name="connsiteY4" fmla="*/ 12320 h 6874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531" h="6874176">
                <a:moveTo>
                  <a:pt x="2111319" y="12320"/>
                </a:moveTo>
                <a:lnTo>
                  <a:pt x="5947531" y="0"/>
                </a:lnTo>
                <a:lnTo>
                  <a:pt x="5935174" y="6874176"/>
                </a:lnTo>
                <a:lnTo>
                  <a:pt x="0" y="6861857"/>
                </a:lnTo>
                <a:lnTo>
                  <a:pt x="2111319" y="12320"/>
                </a:lnTo>
                <a:close/>
              </a:path>
            </a:pathLst>
          </a:custGeom>
          <a:blipFill>
            <a:blip r:embed="rId3" cstate="screen">
              <a:extLst>
                <a:ext uri="{28A0092B-C50C-407E-A947-70E740481C1C}">
                  <a14:useLocalDpi xmlns:a14="http://schemas.microsoft.com/office/drawing/2010/main"/>
                </a:ext>
              </a:extLst>
            </a:blip>
            <a:stretch>
              <a:fillRect t="-1" r="-2260" b="-2259"/>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F5E9BB8B-2555-5644-A0D3-CBBE3DDD13EF}"/>
              </a:ext>
            </a:extLst>
          </p:cNvPr>
          <p:cNvCxnSpPr>
            <a:cxnSpLocks/>
          </p:cNvCxnSpPr>
          <p:nvPr/>
        </p:nvCxnSpPr>
        <p:spPr>
          <a:xfrm>
            <a:off x="1738574"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9A2B6D47-84D3-9A4D-B192-4DEB8DD7A937}"/>
              </a:ext>
            </a:extLst>
          </p:cNvPr>
          <p:cNvSpPr/>
          <p:nvPr/>
        </p:nvSpPr>
        <p:spPr>
          <a:xfrm>
            <a:off x="1758778" y="2638737"/>
            <a:ext cx="403050" cy="584775"/>
          </a:xfrm>
          <a:prstGeom prst="rect">
            <a:avLst/>
          </a:prstGeom>
        </p:spPr>
        <p:txBody>
          <a:bodyPr wrap="square">
            <a:spAutoFit/>
          </a:bodyPr>
          <a:lstStyle/>
          <a:p>
            <a:pPr algn="ctr"/>
            <a:r>
              <a:rPr lang="en-GB" sz="3200" dirty="0">
                <a:latin typeface="Impact" panose="020B0806030902050204" pitchFamily="34" charset="0"/>
              </a:rPr>
              <a:t>G</a:t>
            </a:r>
            <a:endParaRPr lang="en-GB" dirty="0">
              <a:latin typeface="Impact" panose="020B0806030902050204" pitchFamily="34" charset="0"/>
            </a:endParaRPr>
          </a:p>
        </p:txBody>
      </p:sp>
      <p:cxnSp>
        <p:nvCxnSpPr>
          <p:cNvPr id="5" name="Straight Connector 4">
            <a:extLst>
              <a:ext uri="{FF2B5EF4-FFF2-40B4-BE49-F238E27FC236}">
                <a16:creationId xmlns:a16="http://schemas.microsoft.com/office/drawing/2014/main" id="{1B47F250-7A89-A24F-A9C0-A5C818BCE383}"/>
              </a:ext>
            </a:extLst>
          </p:cNvPr>
          <p:cNvCxnSpPr>
            <a:cxnSpLocks/>
          </p:cNvCxnSpPr>
          <p:nvPr/>
        </p:nvCxnSpPr>
        <p:spPr>
          <a:xfrm>
            <a:off x="2220487"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96747058-C10A-6F41-8680-67EE70F451B9}"/>
              </a:ext>
            </a:extLst>
          </p:cNvPr>
          <p:cNvCxnSpPr>
            <a:cxnSpLocks/>
          </p:cNvCxnSpPr>
          <p:nvPr/>
        </p:nvCxnSpPr>
        <p:spPr>
          <a:xfrm>
            <a:off x="2702401"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71EFF9CB-2DC3-484E-94F7-9F9F758AD1C4}"/>
              </a:ext>
            </a:extLst>
          </p:cNvPr>
          <p:cNvCxnSpPr>
            <a:cxnSpLocks/>
          </p:cNvCxnSpPr>
          <p:nvPr/>
        </p:nvCxnSpPr>
        <p:spPr>
          <a:xfrm>
            <a:off x="3184315"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0C3B6708-C1B0-6D4F-87AD-02AB29728038}"/>
              </a:ext>
            </a:extLst>
          </p:cNvPr>
          <p:cNvCxnSpPr>
            <a:cxnSpLocks/>
          </p:cNvCxnSpPr>
          <p:nvPr/>
        </p:nvCxnSpPr>
        <p:spPr>
          <a:xfrm>
            <a:off x="3863936"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902031C-5F56-1A4B-929E-31920EB5D8B9}"/>
              </a:ext>
            </a:extLst>
          </p:cNvPr>
          <p:cNvCxnSpPr>
            <a:cxnSpLocks/>
          </p:cNvCxnSpPr>
          <p:nvPr/>
        </p:nvCxnSpPr>
        <p:spPr>
          <a:xfrm>
            <a:off x="4996248"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9039EFE-9655-BD42-9F4C-62C7F1DD348F}"/>
              </a:ext>
            </a:extLst>
          </p:cNvPr>
          <p:cNvCxnSpPr>
            <a:cxnSpLocks/>
          </p:cNvCxnSpPr>
          <p:nvPr/>
        </p:nvCxnSpPr>
        <p:spPr>
          <a:xfrm>
            <a:off x="5626443"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C69BA86-3519-E746-9A6D-CEAC9AE51FAD}"/>
              </a:ext>
            </a:extLst>
          </p:cNvPr>
          <p:cNvCxnSpPr>
            <a:cxnSpLocks/>
          </p:cNvCxnSpPr>
          <p:nvPr/>
        </p:nvCxnSpPr>
        <p:spPr>
          <a:xfrm>
            <a:off x="6108356"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CE3BC5B-7649-AF4B-8E63-807F5D1AE8B8}"/>
              </a:ext>
            </a:extLst>
          </p:cNvPr>
          <p:cNvCxnSpPr>
            <a:cxnSpLocks/>
          </p:cNvCxnSpPr>
          <p:nvPr/>
        </p:nvCxnSpPr>
        <p:spPr>
          <a:xfrm>
            <a:off x="4345849" y="3262748"/>
            <a:ext cx="40305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71B25665-65AF-DF49-9B27-E47347DA35D3}"/>
              </a:ext>
            </a:extLst>
          </p:cNvPr>
          <p:cNvSpPr/>
          <p:nvPr/>
        </p:nvSpPr>
        <p:spPr>
          <a:xfrm>
            <a:off x="2215978" y="2638737"/>
            <a:ext cx="403050" cy="584775"/>
          </a:xfrm>
          <a:prstGeom prst="rect">
            <a:avLst/>
          </a:prstGeom>
        </p:spPr>
        <p:txBody>
          <a:bodyPr wrap="square">
            <a:spAutoFit/>
          </a:bodyPr>
          <a:lstStyle/>
          <a:p>
            <a:pPr algn="ctr"/>
            <a:r>
              <a:rPr lang="en-GB" sz="3200" dirty="0">
                <a:latin typeface="Impact" panose="020B0806030902050204" pitchFamily="34" charset="0"/>
              </a:rPr>
              <a:t>I</a:t>
            </a:r>
            <a:endParaRPr lang="en-GB" dirty="0">
              <a:latin typeface="Impact" panose="020B0806030902050204" pitchFamily="34" charset="0"/>
            </a:endParaRPr>
          </a:p>
        </p:txBody>
      </p:sp>
      <p:sp>
        <p:nvSpPr>
          <p:cNvPr id="14" name="Rectangle 13">
            <a:extLst>
              <a:ext uri="{FF2B5EF4-FFF2-40B4-BE49-F238E27FC236}">
                <a16:creationId xmlns:a16="http://schemas.microsoft.com/office/drawing/2014/main" id="{5A7A2206-6A0A-2E47-83F8-3EA006B85B17}"/>
              </a:ext>
            </a:extLst>
          </p:cNvPr>
          <p:cNvSpPr/>
          <p:nvPr/>
        </p:nvSpPr>
        <p:spPr>
          <a:xfrm>
            <a:off x="2685535" y="2638737"/>
            <a:ext cx="403050" cy="584775"/>
          </a:xfrm>
          <a:prstGeom prst="rect">
            <a:avLst/>
          </a:prstGeom>
        </p:spPr>
        <p:txBody>
          <a:bodyPr wrap="square">
            <a:spAutoFit/>
          </a:bodyPr>
          <a:lstStyle/>
          <a:p>
            <a:pPr algn="ctr"/>
            <a:r>
              <a:rPr lang="en-GB" sz="3200" dirty="0">
                <a:latin typeface="Impact" panose="020B0806030902050204" pitchFamily="34" charset="0"/>
              </a:rPr>
              <a:t>V</a:t>
            </a:r>
            <a:endParaRPr lang="en-GB" dirty="0">
              <a:latin typeface="Impact" panose="020B0806030902050204" pitchFamily="34" charset="0"/>
            </a:endParaRPr>
          </a:p>
        </p:txBody>
      </p:sp>
      <p:sp>
        <p:nvSpPr>
          <p:cNvPr id="15" name="Rectangle 14">
            <a:extLst>
              <a:ext uri="{FF2B5EF4-FFF2-40B4-BE49-F238E27FC236}">
                <a16:creationId xmlns:a16="http://schemas.microsoft.com/office/drawing/2014/main" id="{351DF9B1-6FC9-854F-8B09-63F79F66056C}"/>
              </a:ext>
            </a:extLst>
          </p:cNvPr>
          <p:cNvSpPr/>
          <p:nvPr/>
        </p:nvSpPr>
        <p:spPr>
          <a:xfrm>
            <a:off x="3167449" y="2638737"/>
            <a:ext cx="403050" cy="584775"/>
          </a:xfrm>
          <a:prstGeom prst="rect">
            <a:avLst/>
          </a:prstGeom>
        </p:spPr>
        <p:txBody>
          <a:bodyPr wrap="square">
            <a:spAutoFit/>
          </a:bodyPr>
          <a:lstStyle/>
          <a:p>
            <a:pPr algn="ctr"/>
            <a:r>
              <a:rPr lang="en-GB" sz="3200" dirty="0">
                <a:latin typeface="Impact" panose="020B0806030902050204" pitchFamily="34" charset="0"/>
              </a:rPr>
              <a:t>E</a:t>
            </a:r>
            <a:endParaRPr lang="en-GB" dirty="0">
              <a:latin typeface="Impact" panose="020B0806030902050204" pitchFamily="34" charset="0"/>
            </a:endParaRPr>
          </a:p>
        </p:txBody>
      </p:sp>
      <p:sp>
        <p:nvSpPr>
          <p:cNvPr id="16" name="Rectangle 15">
            <a:extLst>
              <a:ext uri="{FF2B5EF4-FFF2-40B4-BE49-F238E27FC236}">
                <a16:creationId xmlns:a16="http://schemas.microsoft.com/office/drawing/2014/main" id="{834FC505-EAD6-154C-88CD-E59ED83CAE07}"/>
              </a:ext>
            </a:extLst>
          </p:cNvPr>
          <p:cNvSpPr/>
          <p:nvPr/>
        </p:nvSpPr>
        <p:spPr>
          <a:xfrm>
            <a:off x="3847070" y="2638737"/>
            <a:ext cx="403050" cy="584775"/>
          </a:xfrm>
          <a:prstGeom prst="rect">
            <a:avLst/>
          </a:prstGeom>
        </p:spPr>
        <p:txBody>
          <a:bodyPr wrap="square">
            <a:spAutoFit/>
          </a:bodyPr>
          <a:lstStyle/>
          <a:p>
            <a:pPr algn="ctr"/>
            <a:r>
              <a:rPr lang="en-GB" sz="3200" dirty="0">
                <a:latin typeface="Impact" panose="020B0806030902050204" pitchFamily="34" charset="0"/>
              </a:rPr>
              <a:t>I</a:t>
            </a:r>
            <a:endParaRPr lang="en-GB" dirty="0">
              <a:latin typeface="Impact" panose="020B0806030902050204" pitchFamily="34" charset="0"/>
            </a:endParaRPr>
          </a:p>
        </p:txBody>
      </p:sp>
      <p:sp>
        <p:nvSpPr>
          <p:cNvPr id="17" name="Rectangle 16">
            <a:extLst>
              <a:ext uri="{FF2B5EF4-FFF2-40B4-BE49-F238E27FC236}">
                <a16:creationId xmlns:a16="http://schemas.microsoft.com/office/drawing/2014/main" id="{6898EBCC-136F-544F-93C4-FCCA19D3D67C}"/>
              </a:ext>
            </a:extLst>
          </p:cNvPr>
          <p:cNvSpPr/>
          <p:nvPr/>
        </p:nvSpPr>
        <p:spPr>
          <a:xfrm>
            <a:off x="4316627" y="2638737"/>
            <a:ext cx="403050" cy="584775"/>
          </a:xfrm>
          <a:prstGeom prst="rect">
            <a:avLst/>
          </a:prstGeom>
        </p:spPr>
        <p:txBody>
          <a:bodyPr wrap="square">
            <a:spAutoFit/>
          </a:bodyPr>
          <a:lstStyle/>
          <a:p>
            <a:pPr algn="ctr"/>
            <a:r>
              <a:rPr lang="en-GB" sz="3200" dirty="0">
                <a:latin typeface="Impact" panose="020B0806030902050204" pitchFamily="34" charset="0"/>
              </a:rPr>
              <a:t>T</a:t>
            </a:r>
            <a:endParaRPr lang="en-GB" dirty="0">
              <a:latin typeface="Impact" panose="020B0806030902050204" pitchFamily="34" charset="0"/>
            </a:endParaRPr>
          </a:p>
        </p:txBody>
      </p:sp>
      <p:sp>
        <p:nvSpPr>
          <p:cNvPr id="18" name="Rectangle 17">
            <a:extLst>
              <a:ext uri="{FF2B5EF4-FFF2-40B4-BE49-F238E27FC236}">
                <a16:creationId xmlns:a16="http://schemas.microsoft.com/office/drawing/2014/main" id="{BB2467F7-54F6-A34A-AE54-7A178EC821B4}"/>
              </a:ext>
            </a:extLst>
          </p:cNvPr>
          <p:cNvSpPr/>
          <p:nvPr/>
        </p:nvSpPr>
        <p:spPr>
          <a:xfrm>
            <a:off x="4983892" y="2638737"/>
            <a:ext cx="403050" cy="584775"/>
          </a:xfrm>
          <a:prstGeom prst="rect">
            <a:avLst/>
          </a:prstGeom>
        </p:spPr>
        <p:txBody>
          <a:bodyPr wrap="square">
            <a:spAutoFit/>
          </a:bodyPr>
          <a:lstStyle/>
          <a:p>
            <a:pPr algn="ctr"/>
            <a:r>
              <a:rPr lang="en-GB" sz="3200" dirty="0">
                <a:latin typeface="Impact" panose="020B0806030902050204" pitchFamily="34" charset="0"/>
              </a:rPr>
              <a:t>A</a:t>
            </a:r>
            <a:endParaRPr lang="en-GB" dirty="0">
              <a:latin typeface="Impact" panose="020B0806030902050204" pitchFamily="34" charset="0"/>
            </a:endParaRPr>
          </a:p>
        </p:txBody>
      </p:sp>
      <p:sp>
        <p:nvSpPr>
          <p:cNvPr id="19" name="Rectangle 18">
            <a:extLst>
              <a:ext uri="{FF2B5EF4-FFF2-40B4-BE49-F238E27FC236}">
                <a16:creationId xmlns:a16="http://schemas.microsoft.com/office/drawing/2014/main" id="{68B746C2-76A4-994A-B1F6-C5DF14278070}"/>
              </a:ext>
            </a:extLst>
          </p:cNvPr>
          <p:cNvSpPr/>
          <p:nvPr/>
        </p:nvSpPr>
        <p:spPr>
          <a:xfrm>
            <a:off x="5651157" y="2638737"/>
            <a:ext cx="403050" cy="584775"/>
          </a:xfrm>
          <a:prstGeom prst="rect">
            <a:avLst/>
          </a:prstGeom>
        </p:spPr>
        <p:txBody>
          <a:bodyPr wrap="square">
            <a:spAutoFit/>
          </a:bodyPr>
          <a:lstStyle/>
          <a:p>
            <a:pPr algn="ctr"/>
            <a:r>
              <a:rPr lang="en-GB" sz="3200" dirty="0">
                <a:latin typeface="Impact" panose="020B0806030902050204" pitchFamily="34" charset="0"/>
              </a:rPr>
              <a:t>G</a:t>
            </a:r>
            <a:endParaRPr lang="en-GB" dirty="0">
              <a:latin typeface="Impact" panose="020B0806030902050204" pitchFamily="34" charset="0"/>
            </a:endParaRPr>
          </a:p>
        </p:txBody>
      </p:sp>
      <p:sp>
        <p:nvSpPr>
          <p:cNvPr id="20" name="Rectangle 19">
            <a:extLst>
              <a:ext uri="{FF2B5EF4-FFF2-40B4-BE49-F238E27FC236}">
                <a16:creationId xmlns:a16="http://schemas.microsoft.com/office/drawing/2014/main" id="{D1CB66AF-403A-564B-95D3-3E76CB922EC4}"/>
              </a:ext>
            </a:extLst>
          </p:cNvPr>
          <p:cNvSpPr/>
          <p:nvPr/>
        </p:nvSpPr>
        <p:spPr>
          <a:xfrm>
            <a:off x="6096000" y="2638737"/>
            <a:ext cx="403050" cy="584775"/>
          </a:xfrm>
          <a:prstGeom prst="rect">
            <a:avLst/>
          </a:prstGeom>
        </p:spPr>
        <p:txBody>
          <a:bodyPr wrap="square">
            <a:spAutoFit/>
          </a:bodyPr>
          <a:lstStyle/>
          <a:p>
            <a:pPr algn="ctr"/>
            <a:r>
              <a:rPr lang="en-GB" sz="3200" dirty="0">
                <a:latin typeface="Impact" panose="020B0806030902050204" pitchFamily="34" charset="0"/>
              </a:rPr>
              <a:t>O</a:t>
            </a:r>
            <a:endParaRPr lang="en-GB" dirty="0">
              <a:latin typeface="Impact" panose="020B0806030902050204" pitchFamily="34" charset="0"/>
            </a:endParaRPr>
          </a:p>
        </p:txBody>
      </p:sp>
      <p:sp>
        <p:nvSpPr>
          <p:cNvPr id="22" name="Title 1">
            <a:extLst>
              <a:ext uri="{FF2B5EF4-FFF2-40B4-BE49-F238E27FC236}">
                <a16:creationId xmlns:a16="http://schemas.microsoft.com/office/drawing/2014/main" id="{B92FBBCB-1885-5544-AFF7-E4962E586315}"/>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WARM-UP</a:t>
            </a:r>
          </a:p>
        </p:txBody>
      </p:sp>
    </p:spTree>
    <p:extLst>
      <p:ext uri="{BB962C8B-B14F-4D97-AF65-F5344CB8AC3E}">
        <p14:creationId xmlns:p14="http://schemas.microsoft.com/office/powerpoint/2010/main" val="971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B1CC51C7-CE7A-464F-B0F5-92FC60B93078}"/>
              </a:ext>
            </a:extLst>
          </p:cNvPr>
          <p:cNvSpPr/>
          <p:nvPr/>
        </p:nvSpPr>
        <p:spPr>
          <a:xfrm>
            <a:off x="1476000" y="1296000"/>
            <a:ext cx="3734776" cy="3628800"/>
          </a:xfrm>
          <a:prstGeom prst="rect">
            <a:avLst/>
          </a:prstGeom>
        </p:spPr>
        <p:txBody>
          <a:bodyPr wrap="square">
            <a:noAutofit/>
          </a:bodyPr>
          <a:lstStyle/>
          <a:p>
            <a:pPr>
              <a:spcAft>
                <a:spcPts val="1200"/>
              </a:spcAft>
            </a:pPr>
            <a:r>
              <a:rPr lang="en-GB" sz="2000" b="1" dirty="0">
                <a:solidFill>
                  <a:srgbClr val="EB5D0B"/>
                </a:solidFill>
                <a:latin typeface="Arial" panose="020B0604020202020204" pitchFamily="34" charset="0"/>
              </a:rPr>
              <a:t>Instructions</a:t>
            </a:r>
            <a:endParaRPr lang="en-GB" sz="2000" dirty="0">
              <a:solidFill>
                <a:srgbClr val="EB5D0B"/>
              </a:solidFill>
              <a:latin typeface="Arial" panose="020B0604020202020204" pitchFamily="34" charset="0"/>
            </a:endParaRPr>
          </a:p>
          <a:p>
            <a:pPr marL="342900" indent="-342900">
              <a:spcAft>
                <a:spcPts val="800"/>
              </a:spcAft>
              <a:buAutoNum type="arabicPeriod"/>
            </a:pPr>
            <a:r>
              <a:rPr lang="en-GB" dirty="0">
                <a:solidFill>
                  <a:srgbClr val="000000"/>
                </a:solidFill>
                <a:latin typeface="Arial" panose="020B0604020202020204" pitchFamily="34" charset="0"/>
                <a:cs typeface="Arial" panose="020B0604020202020204" pitchFamily="34" charset="0"/>
              </a:rPr>
              <a:t>Click to reveal the images. </a:t>
            </a:r>
            <a:endParaRPr lang="en-GB" dirty="0">
              <a:latin typeface="Arial" panose="020B0604020202020204" pitchFamily="34" charset="0"/>
              <a:cs typeface="Arial" panose="020B0604020202020204" pitchFamily="34" charset="0"/>
            </a:endParaRPr>
          </a:p>
          <a:p>
            <a:pPr marL="342900" indent="-342900">
              <a:spcAft>
                <a:spcPts val="800"/>
              </a:spcAft>
              <a:buAutoNum type="arabicPeriod"/>
            </a:pPr>
            <a:r>
              <a:rPr lang="en-GB" dirty="0">
                <a:latin typeface="Arial" panose="020B0604020202020204" pitchFamily="34" charset="0"/>
                <a:cs typeface="Arial" panose="020B0604020202020204" pitchFamily="34" charset="0"/>
              </a:rPr>
              <a:t>Give yourself 20 seconds to look at the pictures. Remember as many as you can.</a:t>
            </a:r>
          </a:p>
          <a:p>
            <a:pPr marL="342900" indent="-342900">
              <a:spcAft>
                <a:spcPts val="800"/>
              </a:spcAft>
              <a:buAutoNum type="arabicPeriod"/>
            </a:pPr>
            <a:r>
              <a:rPr lang="en-GB" dirty="0">
                <a:latin typeface="Arial" panose="020B0604020202020204" pitchFamily="34" charset="0"/>
                <a:cs typeface="Arial" panose="020B0604020202020204" pitchFamily="34" charset="0"/>
              </a:rPr>
              <a:t>Click again to make the images disappear.</a:t>
            </a:r>
          </a:p>
          <a:p>
            <a:pPr marL="342900" indent="-342900">
              <a:spcAft>
                <a:spcPts val="800"/>
              </a:spcAft>
              <a:buAutoNum type="arabicPeriod"/>
            </a:pPr>
            <a:r>
              <a:rPr lang="en-GB" dirty="0">
                <a:latin typeface="Arial" panose="020B0604020202020204" pitchFamily="34" charset="0"/>
                <a:cs typeface="Arial" panose="020B0604020202020204" pitchFamily="34" charset="0"/>
              </a:rPr>
              <a:t>Then time 60 seconds and write down all the pictures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you remember.</a:t>
            </a:r>
          </a:p>
        </p:txBody>
      </p:sp>
      <p:grpSp>
        <p:nvGrpSpPr>
          <p:cNvPr id="2" name="Group 1">
            <a:extLst>
              <a:ext uri="{FF2B5EF4-FFF2-40B4-BE49-F238E27FC236}">
                <a16:creationId xmlns:a16="http://schemas.microsoft.com/office/drawing/2014/main" id="{6715E6B1-D800-E54E-890A-730A56837A2E}"/>
              </a:ext>
            </a:extLst>
          </p:cNvPr>
          <p:cNvGrpSpPr/>
          <p:nvPr/>
        </p:nvGrpSpPr>
        <p:grpSpPr>
          <a:xfrm>
            <a:off x="5311642" y="404554"/>
            <a:ext cx="6579403" cy="5879753"/>
            <a:chOff x="5311642" y="404554"/>
            <a:chExt cx="6579403" cy="5879753"/>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311642" y="3559788"/>
              <a:ext cx="338740" cy="376487"/>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ounded Rectangle 5">
              <a:extLst>
                <a:ext uri="{FF2B5EF4-FFF2-40B4-BE49-F238E27FC236}">
                  <a16:creationId xmlns:a16="http://schemas.microsoft.com/office/drawing/2014/main" id="{2E8B9893-9B02-294E-A8C9-4275B2E2CA84}"/>
                </a:ext>
              </a:extLst>
            </p:cNvPr>
            <p:cNvSpPr/>
            <p:nvPr/>
          </p:nvSpPr>
          <p:spPr>
            <a:xfrm rot="5400000">
              <a:off x="5609526" y="276039"/>
              <a:ext cx="1816343" cy="2073373"/>
            </a:xfrm>
            <a:prstGeom prst="roundRect">
              <a:avLst>
                <a:gd name="adj" fmla="val 0"/>
              </a:avLst>
            </a:prstGeom>
            <a:blipFill dpi="0" rotWithShape="0">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9393F02E-3BC4-6F49-ACE7-9C0EFCF460DB}"/>
                </a:ext>
              </a:extLst>
            </p:cNvPr>
            <p:cNvSpPr/>
            <p:nvPr/>
          </p:nvSpPr>
          <p:spPr>
            <a:xfrm rot="5400000">
              <a:off x="7783765" y="276040"/>
              <a:ext cx="1816343" cy="2073373"/>
            </a:xfrm>
            <a:prstGeom prst="roundRect">
              <a:avLst>
                <a:gd name="adj" fmla="val 0"/>
              </a:avLst>
            </a:prstGeom>
            <a:blipFill dpi="0" rotWithShape="0">
              <a:blip r:embed="rId4"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ounded Rectangle 26">
              <a:extLst>
                <a:ext uri="{FF2B5EF4-FFF2-40B4-BE49-F238E27FC236}">
                  <a16:creationId xmlns:a16="http://schemas.microsoft.com/office/drawing/2014/main" id="{58F12199-501E-F944-9BF6-65487468E49B}"/>
                </a:ext>
              </a:extLst>
            </p:cNvPr>
            <p:cNvSpPr/>
            <p:nvPr/>
          </p:nvSpPr>
          <p:spPr>
            <a:xfrm rot="5400000">
              <a:off x="9946187" y="276041"/>
              <a:ext cx="1816343" cy="2073373"/>
            </a:xfrm>
            <a:prstGeom prst="roundRect">
              <a:avLst>
                <a:gd name="adj" fmla="val 0"/>
              </a:avLst>
            </a:prstGeom>
            <a:blipFill dpi="0" rotWithShape="0">
              <a:blip r:embed="rId5"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a:extLst>
                <a:ext uri="{FF2B5EF4-FFF2-40B4-BE49-F238E27FC236}">
                  <a16:creationId xmlns:a16="http://schemas.microsoft.com/office/drawing/2014/main" id="{FEEDF9CB-B7DC-6245-91B3-3AB0F9435C2C}"/>
                </a:ext>
              </a:extLst>
            </p:cNvPr>
            <p:cNvSpPr/>
            <p:nvPr/>
          </p:nvSpPr>
          <p:spPr>
            <a:xfrm rot="5400000">
              <a:off x="5609526" y="4339447"/>
              <a:ext cx="1816343" cy="2073373"/>
            </a:xfrm>
            <a:prstGeom prst="roundRect">
              <a:avLst>
                <a:gd name="adj" fmla="val 0"/>
              </a:avLst>
            </a:prstGeom>
            <a:blipFill dpi="0" rotWithShape="0">
              <a:blip r:embed="rId6"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19409573-443D-C44B-BD52-7F22FB4AFE4A}"/>
                </a:ext>
              </a:extLst>
            </p:cNvPr>
            <p:cNvSpPr/>
            <p:nvPr/>
          </p:nvSpPr>
          <p:spPr>
            <a:xfrm rot="5400000">
              <a:off x="7783765" y="4339448"/>
              <a:ext cx="1816343" cy="2073373"/>
            </a:xfrm>
            <a:prstGeom prst="roundRect">
              <a:avLst>
                <a:gd name="adj" fmla="val 0"/>
              </a:avLst>
            </a:prstGeom>
            <a:blipFill dpi="0" rotWithShape="0">
              <a:blip r:embed="rId7"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8248AE78-EE26-B348-91AF-851F654E2224}"/>
                </a:ext>
              </a:extLst>
            </p:cNvPr>
            <p:cNvSpPr/>
            <p:nvPr/>
          </p:nvSpPr>
          <p:spPr>
            <a:xfrm rot="5400000">
              <a:off x="9946187" y="4339449"/>
              <a:ext cx="1816343" cy="2073373"/>
            </a:xfrm>
            <a:prstGeom prst="roundRect">
              <a:avLst>
                <a:gd name="adj" fmla="val 0"/>
              </a:avLst>
            </a:prstGeom>
            <a:blipFill dpi="0" rotWithShape="0">
              <a:blip r:embed="rId8" cstate="screen">
                <a:extLst>
                  <a:ext uri="{28A0092B-C50C-407E-A947-70E740481C1C}">
                    <a14:useLocalDpi xmlns:a14="http://schemas.microsoft.com/office/drawing/2010/main"/>
                  </a:ext>
                </a:extLst>
              </a:blip>
              <a:srcRect/>
              <a:stretch>
                <a:fillRect b="812"/>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8D0B7859-3F33-A64B-BE15-10806C66F5F9}"/>
                </a:ext>
              </a:extLst>
            </p:cNvPr>
            <p:cNvSpPr/>
            <p:nvPr/>
          </p:nvSpPr>
          <p:spPr>
            <a:xfrm rot="5400000">
              <a:off x="5340396" y="2553712"/>
              <a:ext cx="1816344" cy="1535112"/>
            </a:xfrm>
            <a:prstGeom prst="roundRect">
              <a:avLst>
                <a:gd name="adj" fmla="val 0"/>
              </a:avLst>
            </a:prstGeom>
            <a:blipFill dpi="0" rotWithShape="0">
              <a:blip r:embed="rId9"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a:extLst>
                <a:ext uri="{FF2B5EF4-FFF2-40B4-BE49-F238E27FC236}">
                  <a16:creationId xmlns:a16="http://schemas.microsoft.com/office/drawing/2014/main" id="{E763162F-2A50-E14E-B867-1A7F787171C3}"/>
                </a:ext>
              </a:extLst>
            </p:cNvPr>
            <p:cNvSpPr/>
            <p:nvPr/>
          </p:nvSpPr>
          <p:spPr>
            <a:xfrm rot="5400000">
              <a:off x="6965370" y="2553713"/>
              <a:ext cx="1816344" cy="1535112"/>
            </a:xfrm>
            <a:prstGeom prst="roundRect">
              <a:avLst>
                <a:gd name="adj" fmla="val 0"/>
              </a:avLst>
            </a:prstGeom>
            <a:blipFill dpi="0" rotWithShape="0">
              <a:blip r:embed="rId10"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ounded Rectangle 30">
              <a:extLst>
                <a:ext uri="{FF2B5EF4-FFF2-40B4-BE49-F238E27FC236}">
                  <a16:creationId xmlns:a16="http://schemas.microsoft.com/office/drawing/2014/main" id="{6AD562C5-793B-714D-959D-BEEEA9CA6797}"/>
                </a:ext>
              </a:extLst>
            </p:cNvPr>
            <p:cNvSpPr/>
            <p:nvPr/>
          </p:nvSpPr>
          <p:spPr>
            <a:xfrm rot="5400000">
              <a:off x="10215317" y="2553714"/>
              <a:ext cx="1816344" cy="1535112"/>
            </a:xfrm>
            <a:prstGeom prst="roundRect">
              <a:avLst>
                <a:gd name="adj" fmla="val 0"/>
              </a:avLst>
            </a:prstGeom>
            <a:blipFill dpi="0" rotWithShape="0">
              <a:blip r:embed="rId11"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04990AC8-AD05-BA44-ADFC-92738CB16FC1}"/>
                </a:ext>
              </a:extLst>
            </p:cNvPr>
            <p:cNvSpPr/>
            <p:nvPr/>
          </p:nvSpPr>
          <p:spPr>
            <a:xfrm rot="5400000">
              <a:off x="8591660" y="2553714"/>
              <a:ext cx="1816344" cy="1535112"/>
            </a:xfrm>
            <a:prstGeom prst="roundRect">
              <a:avLst>
                <a:gd name="adj" fmla="val 0"/>
              </a:avLst>
            </a:prstGeom>
            <a:blipFill dpi="0" rotWithShape="0">
              <a:blip r:embed="rId12"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Title 1">
            <a:extLst>
              <a:ext uri="{FF2B5EF4-FFF2-40B4-BE49-F238E27FC236}">
                <a16:creationId xmlns:a16="http://schemas.microsoft.com/office/drawing/2014/main" id="{B4E05D92-0DA0-BE49-AFC7-2947670608F5}"/>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MEMORY GAME</a:t>
            </a:r>
          </a:p>
        </p:txBody>
      </p:sp>
    </p:spTree>
    <p:extLst>
      <p:ext uri="{BB962C8B-B14F-4D97-AF65-F5344CB8AC3E}">
        <p14:creationId xmlns:p14="http://schemas.microsoft.com/office/powerpoint/2010/main" val="1282853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4" descr="Nike SWOOSH WRISTBANDS Option: WHT/BLK, Size: STD">
            <a:extLst>
              <a:ext uri="{FF2B5EF4-FFF2-40B4-BE49-F238E27FC236}">
                <a16:creationId xmlns:a16="http://schemas.microsoft.com/office/drawing/2014/main" id="{0915E90D-D9B6-4D26-BEDF-CC6A5F77BD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5B0FBC75-714D-42C5-B7F4-E6B238E56C48}"/>
              </a:ext>
            </a:extLst>
          </p:cNvPr>
          <p:cNvSpPr/>
          <p:nvPr/>
        </p:nvSpPr>
        <p:spPr>
          <a:xfrm>
            <a:off x="1476000" y="1296159"/>
            <a:ext cx="3251643" cy="2508379"/>
          </a:xfrm>
          <a:prstGeom prst="rect">
            <a:avLst/>
          </a:prstGeom>
          <a:ln>
            <a:noFill/>
          </a:ln>
        </p:spPr>
        <p:txBody>
          <a:bodyPr wrap="square" lIns="9000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When you’ve tried the challenge think about:</a:t>
            </a:r>
            <a:endParaRPr lang="en-GB" sz="2000" b="1" dirty="0">
              <a:latin typeface="Arial" panose="020B0604020202020204" pitchFamily="34" charset="0"/>
              <a:cs typeface="Arial" panose="020B0604020202020204" pitchFamily="34" charset="0"/>
            </a:endParaRPr>
          </a:p>
          <a:p>
            <a:pPr defTabSz="966338">
              <a:spcAft>
                <a:spcPts val="1800"/>
              </a:spcAft>
              <a:defRPr/>
            </a:pPr>
            <a:r>
              <a:rPr lang="en-GB" dirty="0">
                <a:latin typeface="Arial" panose="020B0604020202020204" pitchFamily="34" charset="0"/>
                <a:cs typeface="Arial" panose="020B0604020202020204" pitchFamily="34" charset="0"/>
              </a:rPr>
              <a:t>What helped you?</a:t>
            </a:r>
          </a:p>
          <a:p>
            <a:pPr defTabSz="966338">
              <a:spcAft>
                <a:spcPts val="1800"/>
              </a:spcAft>
              <a:defRPr/>
            </a:pPr>
            <a:r>
              <a:rPr lang="en-GB" dirty="0">
                <a:latin typeface="Arial" panose="020B0604020202020204" pitchFamily="34" charset="0"/>
                <a:cs typeface="Arial" panose="020B0604020202020204" pitchFamily="34" charset="0"/>
              </a:rPr>
              <a:t>What didn’t help you?</a:t>
            </a:r>
          </a:p>
          <a:p>
            <a:pPr defTabSz="966338">
              <a:spcAft>
                <a:spcPts val="1800"/>
              </a:spcAft>
              <a:defRPr/>
            </a:pPr>
            <a:r>
              <a:rPr lang="en-GB" dirty="0">
                <a:latin typeface="Arial" panose="020B0604020202020204" pitchFamily="34" charset="0"/>
                <a:cs typeface="Arial" panose="020B0604020202020204" pitchFamily="34" charset="0"/>
              </a:rPr>
              <a:t>How you could do it better next time?</a:t>
            </a:r>
          </a:p>
        </p:txBody>
      </p:sp>
      <p:sp>
        <p:nvSpPr>
          <p:cNvPr id="5" name="Title 1">
            <a:extLst>
              <a:ext uri="{FF2B5EF4-FFF2-40B4-BE49-F238E27FC236}">
                <a16:creationId xmlns:a16="http://schemas.microsoft.com/office/drawing/2014/main" id="{25E9A41C-03A5-7F49-8D1F-4E4C778EA4BD}"/>
              </a:ext>
            </a:extLst>
          </p:cNvPr>
          <p:cNvSpPr txBox="1">
            <a:spLocks/>
          </p:cNvSpPr>
          <p:nvPr/>
        </p:nvSpPr>
        <p:spPr>
          <a:xfrm>
            <a:off x="313265" y="293688"/>
            <a:ext cx="12707275" cy="65563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GB" sz="3200" dirty="0">
                <a:latin typeface="Impact" panose="020B0806030902050204" pitchFamily="34" charset="0"/>
                <a:cs typeface="Arial" panose="020B0604020202020204" pitchFamily="34" charset="0"/>
              </a:rPr>
              <a:t>MEMORY GAME</a:t>
            </a:r>
          </a:p>
        </p:txBody>
      </p:sp>
      <p:sp>
        <p:nvSpPr>
          <p:cNvPr id="3" name="TextBox 2">
            <a:extLst>
              <a:ext uri="{FF2B5EF4-FFF2-40B4-BE49-F238E27FC236}">
                <a16:creationId xmlns:a16="http://schemas.microsoft.com/office/drawing/2014/main" id="{8A02370B-B864-E74F-955E-10F81528114E}"/>
              </a:ext>
            </a:extLst>
          </p:cNvPr>
          <p:cNvSpPr txBox="1"/>
          <p:nvPr/>
        </p:nvSpPr>
        <p:spPr>
          <a:xfrm>
            <a:off x="5505450" y="1296159"/>
            <a:ext cx="5618922" cy="3739485"/>
          </a:xfrm>
          <a:prstGeom prst="rect">
            <a:avLst/>
          </a:prstGeom>
          <a:noFill/>
        </p:spPr>
        <p:txBody>
          <a:bodyPr wrap="square" rtlCol="0">
            <a:spAutoFit/>
          </a:bodyPr>
          <a:lstStyle/>
          <a:p>
            <a:pPr defTabSz="966338">
              <a:spcAft>
                <a:spcPts val="1800"/>
              </a:spcAft>
              <a:defRPr/>
            </a:pPr>
            <a:r>
              <a:rPr lang="en-GB" sz="2000" b="1" dirty="0">
                <a:solidFill>
                  <a:srgbClr val="EB5D0B"/>
                </a:solidFill>
                <a:latin typeface="Arial" panose="020B0604020202020204" pitchFamily="34" charset="0"/>
                <a:cs typeface="Arial" panose="020B0604020202020204" pitchFamily="34" charset="0"/>
              </a:rPr>
              <a:t>Make the challenge harder!</a:t>
            </a:r>
            <a:endParaRPr lang="en-GB" b="1" dirty="0">
              <a:latin typeface="Arial" panose="020B0604020202020204" pitchFamily="34" charset="0"/>
              <a:cs typeface="Arial" panose="020B0604020202020204" pitchFamily="34" charset="0"/>
            </a:endParaRPr>
          </a:p>
          <a:p>
            <a:pPr defTabSz="966338">
              <a:spcAft>
                <a:spcPts val="800"/>
              </a:spcAft>
              <a:defRPr/>
            </a:pPr>
            <a:r>
              <a:rPr lang="en-GB" dirty="0">
                <a:latin typeface="Arial" panose="020B0604020202020204" pitchFamily="34" charset="0"/>
                <a:cs typeface="Arial" panose="020B0604020202020204" pitchFamily="34" charset="0"/>
              </a:rPr>
              <a:t>Do the challenge again, but this time try these ideas:</a:t>
            </a:r>
          </a:p>
          <a:p>
            <a:pPr marL="288000" indent="-288000" defTabSz="966338">
              <a:spcAft>
                <a:spcPts val="800"/>
              </a:spcAft>
              <a:buFont typeface="Arial"/>
              <a:buChar char="•"/>
              <a:defRPr/>
            </a:pPr>
            <a:r>
              <a:rPr lang="en-GB" dirty="0">
                <a:latin typeface="Arial" panose="020B0604020202020204" pitchFamily="34" charset="0"/>
                <a:cs typeface="Arial" panose="020B0604020202020204" pitchFamily="34" charset="0"/>
              </a:rPr>
              <a:t>Set yourself </a:t>
            </a:r>
            <a:r>
              <a:rPr lang="en-GB" b="1" dirty="0">
                <a:latin typeface="Arial" panose="020B0604020202020204" pitchFamily="34" charset="0"/>
                <a:cs typeface="Arial" panose="020B0604020202020204" pitchFamily="34" charset="0"/>
              </a:rPr>
              <a:t>less time </a:t>
            </a:r>
            <a:r>
              <a:rPr lang="en-GB" dirty="0">
                <a:latin typeface="Arial" panose="020B0604020202020204" pitchFamily="34" charset="0"/>
                <a:cs typeface="Arial" panose="020B0604020202020204" pitchFamily="34" charset="0"/>
              </a:rPr>
              <a:t>to look at and memorise the images (e.g. 15 or 10 seconds).</a:t>
            </a:r>
          </a:p>
          <a:p>
            <a:pPr marL="288000" indent="-288000" defTabSz="966338">
              <a:spcAft>
                <a:spcPts val="800"/>
              </a:spcAft>
              <a:buFont typeface="Arial"/>
              <a:buChar char="•"/>
              <a:defRPr/>
            </a:pPr>
            <a:r>
              <a:rPr lang="en-GB" dirty="0">
                <a:latin typeface="Arial" panose="020B0604020202020204" pitchFamily="34" charset="0"/>
                <a:cs typeface="Arial" panose="020B0604020202020204" pitchFamily="34" charset="0"/>
              </a:rPr>
              <a:t>Instead of remembering just what is in the images, say what the items are </a:t>
            </a:r>
            <a:r>
              <a:rPr lang="en-GB" b="1" dirty="0">
                <a:latin typeface="Arial" panose="020B0604020202020204" pitchFamily="34" charset="0"/>
                <a:cs typeface="Arial" panose="020B0604020202020204" pitchFamily="34" charset="0"/>
              </a:rPr>
              <a:t>used for </a:t>
            </a:r>
            <a:r>
              <a:rPr lang="en-GB" dirty="0">
                <a:latin typeface="Arial" panose="020B0604020202020204" pitchFamily="34" charset="0"/>
                <a:cs typeface="Arial" panose="020B0604020202020204" pitchFamily="34" charset="0"/>
              </a:rPr>
              <a:t>as well.</a:t>
            </a:r>
          </a:p>
          <a:p>
            <a:pPr marL="288000" indent="-288000" defTabSz="966338">
              <a:spcAft>
                <a:spcPts val="800"/>
              </a:spcAft>
              <a:buFont typeface="Arial"/>
              <a:buChar char="•"/>
              <a:defRPr/>
            </a:pPr>
            <a:r>
              <a:rPr lang="en-GB" dirty="0">
                <a:latin typeface="Arial" panose="020B0604020202020204" pitchFamily="34" charset="0"/>
                <a:cs typeface="Arial" panose="020B0604020202020204" pitchFamily="34" charset="0"/>
              </a:rPr>
              <a:t>Set up your own memory challenge using objects around the home. Set the objects up on a tray, </a:t>
            </a:r>
            <a:r>
              <a:rPr lang="en-GB" spc="-60" dirty="0">
                <a:latin typeface="Arial" panose="020B0604020202020204" pitchFamily="34" charset="0"/>
                <a:cs typeface="Arial" panose="020B0604020202020204" pitchFamily="34" charset="0"/>
              </a:rPr>
              <a:t>then cover them up with a tea towel after </a:t>
            </a:r>
            <a:r>
              <a:rPr lang="en-GB" b="1" spc="-60" dirty="0">
                <a:latin typeface="Arial" panose="020B0604020202020204" pitchFamily="34" charset="0"/>
                <a:cs typeface="Arial" panose="020B0604020202020204" pitchFamily="34" charset="0"/>
              </a:rPr>
              <a:t>20 seconds</a:t>
            </a:r>
            <a:r>
              <a:rPr lang="en-GB" dirty="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Each member of the family could take it in turns to choose different objects to </a:t>
            </a:r>
            <a:r>
              <a:rPr lang="en-GB" b="1" dirty="0">
                <a:latin typeface="Arial" panose="020B0604020202020204" pitchFamily="34" charset="0"/>
                <a:cs typeface="Arial" panose="020B0604020202020204" pitchFamily="34" charset="0"/>
              </a:rPr>
              <a:t>memorise</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474143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CCBB8F1-34CA-6440-A391-51B2A51166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a:ext>
            </a:extLst>
          </a:blip>
          <a:srcRect/>
          <a:stretch/>
        </p:blipFill>
        <p:spPr>
          <a:xfrm>
            <a:off x="6216283" y="-26127"/>
            <a:ext cx="5983696" cy="6892835"/>
          </a:xfrm>
        </p:spPr>
      </p:pic>
      <p:sp>
        <p:nvSpPr>
          <p:cNvPr id="10" name="Title 1">
            <a:extLst>
              <a:ext uri="{FF2B5EF4-FFF2-40B4-BE49-F238E27FC236}">
                <a16:creationId xmlns:a16="http://schemas.microsoft.com/office/drawing/2014/main" id="{2F1F99EC-A0BF-0344-938C-CDE57A12E21D}"/>
              </a:ext>
            </a:extLst>
          </p:cNvPr>
          <p:cNvSpPr txBox="1">
            <a:spLocks/>
          </p:cNvSpPr>
          <p:nvPr/>
        </p:nvSpPr>
        <p:spPr>
          <a:xfrm>
            <a:off x="251524" y="0"/>
            <a:ext cx="5097232" cy="6557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GB" sz="3200" dirty="0">
              <a:solidFill>
                <a:schemeClr val="bg1"/>
              </a:solidFill>
              <a:latin typeface="Impact" panose="020B0806030902050204" pitchFamily="34" charset="0"/>
              <a:cs typeface="Arial" panose="020B0604020202020204" pitchFamily="34" charset="0"/>
            </a:endParaRPr>
          </a:p>
          <a:p>
            <a:pPr algn="l"/>
            <a:r>
              <a:rPr lang="en-GB" sz="3200" dirty="0">
                <a:solidFill>
                  <a:srgbClr val="EB5D0B"/>
                </a:solidFill>
                <a:latin typeface="Impact" panose="020B0806030902050204" pitchFamily="34" charset="0"/>
                <a:cs typeface="Arial" panose="020B0604020202020204" pitchFamily="34" charset="0"/>
              </a:rPr>
              <a:t>AND THE AWARD GOES TO…</a:t>
            </a:r>
          </a:p>
        </p:txBody>
      </p:sp>
      <p:sp>
        <p:nvSpPr>
          <p:cNvPr id="11" name="Rectangle 10">
            <a:extLst>
              <a:ext uri="{FF2B5EF4-FFF2-40B4-BE49-F238E27FC236}">
                <a16:creationId xmlns:a16="http://schemas.microsoft.com/office/drawing/2014/main" id="{EF361F17-2BB2-4A47-BD69-3829CBB9B950}"/>
              </a:ext>
            </a:extLst>
          </p:cNvPr>
          <p:cNvSpPr/>
          <p:nvPr/>
        </p:nvSpPr>
        <p:spPr>
          <a:xfrm>
            <a:off x="313200" y="1087200"/>
            <a:ext cx="6096000" cy="1241365"/>
          </a:xfrm>
          <a:prstGeom prst="rect">
            <a:avLst/>
          </a:prstGeom>
        </p:spPr>
        <p:txBody>
          <a:bodyPr lIns="90000">
            <a:spAutoFit/>
          </a:bodyPr>
          <a:lstStyle/>
          <a:p>
            <a:pPr defTabSz="966338">
              <a:spcAft>
                <a:spcPts val="800"/>
              </a:spcAft>
              <a:defRPr/>
            </a:pPr>
            <a:r>
              <a:rPr lang="en-GB" sz="1600" b="1" dirty="0">
                <a:solidFill>
                  <a:schemeClr val="bg1"/>
                </a:solidFill>
              </a:rPr>
              <a:t>Ask yourself…</a:t>
            </a:r>
            <a:endParaRPr lang="en-GB" sz="1400" dirty="0">
              <a:solidFill>
                <a:schemeClr val="bg1"/>
              </a:solidFill>
            </a:endParaRPr>
          </a:p>
          <a:p>
            <a:pPr marL="285750" indent="-285750" defTabSz="966338">
              <a:spcAft>
                <a:spcPts val="600"/>
              </a:spcAft>
              <a:buFont typeface="Arial" panose="020B0604020202020204" pitchFamily="34" charset="0"/>
              <a:buChar char="•"/>
              <a:defRPr/>
            </a:pPr>
            <a:r>
              <a:rPr lang="en-GB" sz="1400" dirty="0">
                <a:solidFill>
                  <a:schemeClr val="bg1"/>
                </a:solidFill>
              </a:rPr>
              <a:t>How well did I do?</a:t>
            </a:r>
          </a:p>
          <a:p>
            <a:pPr marL="285750" indent="-285750" defTabSz="966338">
              <a:spcAft>
                <a:spcPts val="600"/>
              </a:spcAft>
              <a:buFont typeface="Arial" panose="020B0604020202020204" pitchFamily="34" charset="0"/>
              <a:buChar char="•"/>
              <a:defRPr/>
            </a:pPr>
            <a:r>
              <a:rPr lang="en-GB" sz="1400" dirty="0">
                <a:solidFill>
                  <a:schemeClr val="bg1"/>
                </a:solidFill>
              </a:rPr>
              <a:t>How well did everyone else do?</a:t>
            </a:r>
          </a:p>
          <a:p>
            <a:pPr marL="285750" indent="-285750" defTabSz="966338">
              <a:spcAft>
                <a:spcPts val="600"/>
              </a:spcAft>
              <a:buFont typeface="Arial" panose="020B0604020202020204" pitchFamily="34" charset="0"/>
              <a:buChar char="•"/>
              <a:defRPr/>
            </a:pPr>
            <a:r>
              <a:rPr lang="en-GB" sz="1400" dirty="0">
                <a:solidFill>
                  <a:schemeClr val="bg1"/>
                </a:solidFill>
              </a:rPr>
              <a:t>Was I motivated to complete the challenge?</a:t>
            </a:r>
          </a:p>
        </p:txBody>
      </p:sp>
      <p:sp>
        <p:nvSpPr>
          <p:cNvPr id="12" name="Rectangle 11">
            <a:extLst>
              <a:ext uri="{FF2B5EF4-FFF2-40B4-BE49-F238E27FC236}">
                <a16:creationId xmlns:a16="http://schemas.microsoft.com/office/drawing/2014/main" id="{B4C48A1E-0BDE-714F-90BE-60F26F1C66F8}"/>
              </a:ext>
            </a:extLst>
          </p:cNvPr>
          <p:cNvSpPr/>
          <p:nvPr/>
        </p:nvSpPr>
        <p:spPr>
          <a:xfrm>
            <a:off x="313200" y="2636547"/>
            <a:ext cx="6772637" cy="1164421"/>
          </a:xfrm>
          <a:prstGeom prst="rect">
            <a:avLst/>
          </a:prstGeom>
        </p:spPr>
        <p:txBody>
          <a:bodyPr wrap="square">
            <a:spAutoFit/>
          </a:bodyPr>
          <a:lstStyle/>
          <a:p>
            <a:pPr defTabSz="966338">
              <a:spcAft>
                <a:spcPts val="800"/>
              </a:spcAft>
              <a:defRPr/>
            </a:pPr>
            <a:r>
              <a:rPr lang="en-GB" sz="1600" b="1" dirty="0">
                <a:solidFill>
                  <a:schemeClr val="bg1"/>
                </a:solidFill>
              </a:rPr>
              <a:t>And today’s award goes to… </a:t>
            </a:r>
          </a:p>
          <a:p>
            <a:pPr marL="285750" indent="-285750" defTabSz="966338">
              <a:spcAft>
                <a:spcPts val="600"/>
              </a:spcAft>
              <a:buFont typeface="Arial" panose="020B0604020202020204" pitchFamily="34" charset="0"/>
              <a:buChar char="•"/>
              <a:defRPr/>
            </a:pPr>
            <a:r>
              <a:rPr lang="en-GB" sz="1400" dirty="0">
                <a:solidFill>
                  <a:schemeClr val="bg1"/>
                </a:solidFill>
              </a:rPr>
              <a:t>Who wins the award for showing </a:t>
            </a:r>
            <a:r>
              <a:rPr lang="en-GB" sz="1400" b="1" i="1" dirty="0">
                <a:solidFill>
                  <a:srgbClr val="EB5D0B"/>
                </a:solidFill>
              </a:rPr>
              <a:t>motivation</a:t>
            </a:r>
            <a:r>
              <a:rPr lang="en-GB" sz="1400" dirty="0">
                <a:solidFill>
                  <a:schemeClr val="bg1"/>
                </a:solidFill>
              </a:rPr>
              <a:t> when things got tough?</a:t>
            </a:r>
          </a:p>
          <a:p>
            <a:pPr marL="285750" indent="-285750" defTabSz="966338">
              <a:spcAft>
                <a:spcPts val="600"/>
              </a:spcAft>
              <a:buFont typeface="Arial" panose="020B0604020202020204" pitchFamily="34" charset="0"/>
              <a:buChar char="•"/>
              <a:defRPr/>
            </a:pPr>
            <a:r>
              <a:rPr lang="en-GB" sz="1400" dirty="0">
                <a:solidFill>
                  <a:schemeClr val="bg1"/>
                </a:solidFill>
              </a:rPr>
              <a:t>Did you or anybody else demonstrate any other key qualities? </a:t>
            </a:r>
            <a:br>
              <a:rPr lang="en-GB" sz="1400" dirty="0">
                <a:solidFill>
                  <a:schemeClr val="bg1"/>
                </a:solidFill>
              </a:rPr>
            </a:br>
            <a:r>
              <a:rPr lang="en-GB" sz="1400" b="1" i="1" dirty="0">
                <a:solidFill>
                  <a:srgbClr val="EB5D0B"/>
                </a:solidFill>
              </a:rPr>
              <a:t>Resilience, perseverance, passion, respect?</a:t>
            </a:r>
          </a:p>
        </p:txBody>
      </p:sp>
      <p:sp>
        <p:nvSpPr>
          <p:cNvPr id="13" name="Rectangle 12">
            <a:extLst>
              <a:ext uri="{FF2B5EF4-FFF2-40B4-BE49-F238E27FC236}">
                <a16:creationId xmlns:a16="http://schemas.microsoft.com/office/drawing/2014/main" id="{EEA5F13E-46BC-E945-906F-14A3868DCD51}"/>
              </a:ext>
            </a:extLst>
          </p:cNvPr>
          <p:cNvSpPr/>
          <p:nvPr/>
        </p:nvSpPr>
        <p:spPr>
          <a:xfrm>
            <a:off x="2019711" y="4102721"/>
            <a:ext cx="4560383" cy="1379865"/>
          </a:xfrm>
          <a:prstGeom prst="rect">
            <a:avLst/>
          </a:prstGeom>
        </p:spPr>
        <p:txBody>
          <a:bodyPr wrap="square">
            <a:spAutoFit/>
          </a:bodyPr>
          <a:lstStyle/>
          <a:p>
            <a:pPr defTabSz="966338">
              <a:spcAft>
                <a:spcPts val="800"/>
              </a:spcAft>
              <a:defRPr/>
            </a:pPr>
            <a:r>
              <a:rPr lang="en-GB" sz="1600" b="1" dirty="0">
                <a:solidFill>
                  <a:schemeClr val="bg1"/>
                </a:solidFill>
              </a:rPr>
              <a:t>Afterwards…</a:t>
            </a:r>
          </a:p>
          <a:p>
            <a:pPr marL="285750" indent="-285750" defTabSz="966338">
              <a:spcAft>
                <a:spcPts val="600"/>
              </a:spcAft>
              <a:buFont typeface="Arial" panose="020B0604020202020204" pitchFamily="34" charset="0"/>
              <a:buChar char="•"/>
              <a:defRPr/>
            </a:pPr>
            <a:r>
              <a:rPr lang="en-GB" sz="1400" dirty="0">
                <a:solidFill>
                  <a:schemeClr val="bg1"/>
                </a:solidFill>
              </a:rPr>
              <a:t>Congratulate everyone (including yourself!) for something they did well.</a:t>
            </a:r>
          </a:p>
          <a:p>
            <a:pPr marL="285750" indent="-285750" defTabSz="966338">
              <a:spcAft>
                <a:spcPts val="600"/>
              </a:spcAft>
              <a:buFont typeface="Arial" panose="020B0604020202020204" pitchFamily="34" charset="0"/>
              <a:buChar char="•"/>
              <a:defRPr/>
            </a:pPr>
            <a:r>
              <a:rPr lang="en-GB" sz="1400" dirty="0">
                <a:solidFill>
                  <a:schemeClr val="bg1"/>
                </a:solidFill>
              </a:rPr>
              <a:t>Notice times when you or someone else is motivated to do something.</a:t>
            </a:r>
          </a:p>
        </p:txBody>
      </p:sp>
    </p:spTree>
    <p:extLst>
      <p:ext uri="{BB962C8B-B14F-4D97-AF65-F5344CB8AC3E}">
        <p14:creationId xmlns:p14="http://schemas.microsoft.com/office/powerpoint/2010/main" val="107902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6417</TotalTime>
  <Words>739</Words>
  <Application>Microsoft Office PowerPoint</Application>
  <PresentationFormat>Widescreen</PresentationFormat>
  <Paragraphs>82</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Bounce Back</dc:title>
  <dc:subject/>
  <dc:creator>Ed Coms</dc:creator>
  <cp:keywords/>
  <dc:description/>
  <cp:lastModifiedBy>Eleanor Ward</cp:lastModifiedBy>
  <cp:revision>490</cp:revision>
  <cp:lastPrinted>2019-12-07T16:20:00Z</cp:lastPrinted>
  <dcterms:created xsi:type="dcterms:W3CDTF">2019-10-23T07:21:47Z</dcterms:created>
  <dcterms:modified xsi:type="dcterms:W3CDTF">2020-04-07T09:13:14Z</dcterms:modified>
  <cp:category/>
</cp:coreProperties>
</file>