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9"/>
  </p:notesMasterIdLst>
  <p:sldIdLst>
    <p:sldId id="333" r:id="rId2"/>
    <p:sldId id="337" r:id="rId3"/>
    <p:sldId id="338" r:id="rId4"/>
    <p:sldId id="340" r:id="rId5"/>
    <p:sldId id="342" r:id="rId6"/>
    <p:sldId id="341" r:id="rId7"/>
    <p:sldId id="317" r:id="rId8"/>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8"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56">
          <p15:clr>
            <a:srgbClr val="A4A3A4"/>
          </p15:clr>
        </p15:guide>
        <p15:guide id="2" pos="217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MOU" lastIdx="6" clrIdx="6"/>
  <p:cmAuthor id="1" name="Carol L" initials="CL" lastIdx="33" clrIdx="0"/>
  <p:cmAuthor id="8" name="Eleanor Ward" initials="EW" lastIdx="10" clrIdx="7">
    <p:extLst>
      <p:ext uri="{19B8F6BF-5375-455C-9EA6-DF929625EA0E}">
        <p15:presenceInfo xmlns:p15="http://schemas.microsoft.com/office/powerpoint/2012/main" userId="S::Eleanor.Ward@edcoms.co.uk::781cb6de-cf51-4b94-a4c7-66761e6eaa3a" providerId="AD"/>
      </p:ext>
    </p:extLst>
  </p:cmAuthor>
  <p:cmAuthor id="2" name="Lucy Marcovitch" initials="" lastIdx="22" clrIdx="1"/>
  <p:cmAuthor id="3" name="Natasha Sankarsingh" initials="NS" lastIdx="1" clrIdx="2"/>
  <p:cmAuthor id="4" name="Florence Ackland" initials="FA" lastIdx="11" clrIdx="3"/>
  <p:cmAuthor id="5" name="Scott Duncan-Brown" initials="SD" lastIdx="10" clrIdx="4"/>
  <p:cmAuthor id="6" name="Helen" initials="HH" lastIdx="8"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4" autoAdjust="0"/>
    <p:restoredTop sz="85006" autoAdjust="0"/>
  </p:normalViewPr>
  <p:slideViewPr>
    <p:cSldViewPr snapToGrid="0">
      <p:cViewPr varScale="1">
        <p:scale>
          <a:sx n="97" d="100"/>
          <a:sy n="97" d="100"/>
        </p:scale>
        <p:origin x="1164" y="78"/>
      </p:cViewPr>
      <p:guideLst>
        <p:guide orient="horz" pos="1638"/>
        <p:guide pos="3840"/>
      </p:guideLst>
    </p:cSldViewPr>
  </p:slideViewPr>
  <p:outlineViewPr>
    <p:cViewPr>
      <p:scale>
        <a:sx n="33" d="100"/>
        <a:sy n="33" d="100"/>
      </p:scale>
      <p:origin x="0" y="400"/>
    </p:cViewPr>
  </p:outlineViewPr>
  <p:notesTextViewPr>
    <p:cViewPr>
      <p:scale>
        <a:sx n="100" d="100"/>
        <a:sy n="100" d="100"/>
      </p:scale>
      <p:origin x="0" y="0"/>
    </p:cViewPr>
  </p:notesTextViewPr>
  <p:sorterViewPr>
    <p:cViewPr>
      <p:scale>
        <a:sx n="183" d="100"/>
        <a:sy n="183" d="100"/>
      </p:scale>
      <p:origin x="0" y="0"/>
    </p:cViewPr>
  </p:sorterViewPr>
  <p:notesViewPr>
    <p:cSldViewPr snapToGrid="0">
      <p:cViewPr varScale="1">
        <p:scale>
          <a:sx n="79" d="100"/>
          <a:sy n="79" d="100"/>
        </p:scale>
        <p:origin x="4014" y="108"/>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82205579-11E6-499C-995E-3CB94FC74A5C}" type="datetimeFigureOut">
              <a:rPr lang="en-GB" smtClean="0"/>
              <a:t>07/04/2020</a:t>
            </a:fld>
            <a:endParaRPr lang="en-GB"/>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GB"/>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4E59A33D-FCE9-43E0-9324-8294EC88F184}" type="slidenum">
              <a:rPr lang="en-GB" smtClean="0"/>
              <a:t>‹#›</a:t>
            </a:fld>
            <a:endParaRPr lang="en-GB"/>
          </a:p>
        </p:txBody>
      </p:sp>
    </p:spTree>
    <p:extLst>
      <p:ext uri="{BB962C8B-B14F-4D97-AF65-F5344CB8AC3E}">
        <p14:creationId xmlns:p14="http://schemas.microsoft.com/office/powerpoint/2010/main" val="337243755"/>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59A33D-FCE9-43E0-9324-8294EC88F184}" type="slidenum">
              <a:rPr lang="en-GB" smtClean="0"/>
              <a:t>1</a:t>
            </a:fld>
            <a:endParaRPr lang="en-GB"/>
          </a:p>
        </p:txBody>
      </p:sp>
    </p:spTree>
    <p:extLst>
      <p:ext uri="{BB962C8B-B14F-4D97-AF65-F5344CB8AC3E}">
        <p14:creationId xmlns:p14="http://schemas.microsoft.com/office/powerpoint/2010/main" val="1009476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59A33D-FCE9-43E0-9324-8294EC88F184}" type="slidenum">
              <a:rPr lang="en-GB" smtClean="0"/>
              <a:t>2</a:t>
            </a:fld>
            <a:endParaRPr lang="en-GB"/>
          </a:p>
        </p:txBody>
      </p:sp>
    </p:spTree>
    <p:extLst>
      <p:ext uri="{BB962C8B-B14F-4D97-AF65-F5344CB8AC3E}">
        <p14:creationId xmlns:p14="http://schemas.microsoft.com/office/powerpoint/2010/main" val="3338843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E59A33D-FCE9-43E0-9324-8294EC88F184}" type="slidenum">
              <a:rPr lang="en-GB" smtClean="0"/>
              <a:t>3</a:t>
            </a:fld>
            <a:endParaRPr lang="en-GB"/>
          </a:p>
        </p:txBody>
      </p:sp>
    </p:spTree>
    <p:extLst>
      <p:ext uri="{BB962C8B-B14F-4D97-AF65-F5344CB8AC3E}">
        <p14:creationId xmlns:p14="http://schemas.microsoft.com/office/powerpoint/2010/main" val="2023110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823034"/>
            <a:ext cx="5511800" cy="2110800"/>
          </a:xfrm>
        </p:spPr>
        <p:txBody>
          <a:bodyPr/>
          <a:lstStyle/>
          <a:p>
            <a:pPr marL="0" marR="0" lvl="0" indent="0" algn="l" defTabSz="966338" rtl="0" eaLnBrk="1" fontAlgn="auto" latinLnBrk="0" hangingPunct="1">
              <a:lnSpc>
                <a:spcPct val="100000"/>
              </a:lnSpc>
              <a:spcBef>
                <a:spcPts val="0"/>
              </a:spcBef>
              <a:spcAft>
                <a:spcPts val="0"/>
              </a:spcAft>
              <a:buClrTx/>
              <a:buSzTx/>
              <a:buFontTx/>
              <a:buNone/>
              <a:tabLst/>
              <a:defRPr/>
            </a:pPr>
            <a:r>
              <a:rPr lang="en-GB" sz="1100" i="1" kern="1200" dirty="0">
                <a:solidFill>
                  <a:srgbClr val="000000"/>
                </a:solidFill>
                <a:latin typeface="Arial" panose="020B0604020202020204" pitchFamily="34" charset="0"/>
                <a:ea typeface="+mn-ea"/>
                <a:cs typeface="Arial" panose="020B0604020202020204" pitchFamily="34" charset="0"/>
              </a:rPr>
              <a:t>Players shown</a:t>
            </a:r>
            <a:r>
              <a:rPr lang="en-GB" sz="1100" i="1" kern="1200" baseline="0" dirty="0">
                <a:solidFill>
                  <a:srgbClr val="000000"/>
                </a:solidFill>
                <a:latin typeface="Arial" panose="020B0604020202020204" pitchFamily="34" charset="0"/>
                <a:ea typeface="+mn-ea"/>
                <a:cs typeface="Arial" panose="020B0604020202020204" pitchFamily="34" charset="0"/>
              </a:rPr>
              <a:t> in the images (left-right)</a:t>
            </a:r>
          </a:p>
          <a:p>
            <a:pPr marL="0" marR="0" lvl="0" indent="0" algn="l" defTabSz="966338" rtl="0" eaLnBrk="1" fontAlgn="auto" latinLnBrk="0" hangingPunct="1">
              <a:lnSpc>
                <a:spcPct val="100000"/>
              </a:lnSpc>
              <a:spcBef>
                <a:spcPts val="0"/>
              </a:spcBef>
              <a:spcAft>
                <a:spcPts val="0"/>
              </a:spcAft>
              <a:buClrTx/>
              <a:buSzTx/>
              <a:buFontTx/>
              <a:buNone/>
              <a:tabLst/>
              <a:defRPr/>
            </a:pPr>
            <a:r>
              <a:rPr lang="en-US" sz="1100" i="1" kern="1200" dirty="0">
                <a:solidFill>
                  <a:schemeClr val="tx1"/>
                </a:solidFill>
                <a:effectLst/>
                <a:latin typeface="Arial" panose="020B0604020202020204" pitchFamily="34" charset="0"/>
                <a:ea typeface="+mn-ea"/>
                <a:cs typeface="Arial" panose="020B0604020202020204" pitchFamily="34" charset="0"/>
              </a:rPr>
              <a:t>Felix Auger </a:t>
            </a:r>
            <a:r>
              <a:rPr lang="en-US" sz="1100" i="1" kern="1200" dirty="0" err="1">
                <a:solidFill>
                  <a:schemeClr val="tx1"/>
                </a:solidFill>
                <a:effectLst/>
                <a:latin typeface="Arial" panose="020B0604020202020204" pitchFamily="34" charset="0"/>
                <a:ea typeface="+mn-ea"/>
                <a:cs typeface="Arial" panose="020B0604020202020204" pitchFamily="34" charset="0"/>
              </a:rPr>
              <a:t>Aliassime</a:t>
            </a:r>
            <a:r>
              <a:rPr lang="en-US" sz="1100" i="1" kern="1200" dirty="0">
                <a:solidFill>
                  <a:schemeClr val="tx1"/>
                </a:solidFill>
                <a:effectLst/>
                <a:latin typeface="Arial" panose="020B0604020202020204" pitchFamily="34" charset="0"/>
                <a:ea typeface="+mn-ea"/>
                <a:cs typeface="Arial" panose="020B0604020202020204" pitchFamily="34" charset="0"/>
              </a:rPr>
              <a:t> plays tennis for Canada. Aged 19 he was also ranked number 19 in the world. He started playing tennis aged five, and also plays the piano.</a:t>
            </a:r>
          </a:p>
          <a:p>
            <a:pPr marL="0" marR="0" lvl="0" indent="0" algn="l" defTabSz="966338" rtl="0" eaLnBrk="1" fontAlgn="auto" latinLnBrk="0" hangingPunct="1">
              <a:lnSpc>
                <a:spcPct val="100000"/>
              </a:lnSpc>
              <a:spcBef>
                <a:spcPts val="0"/>
              </a:spcBef>
              <a:spcAft>
                <a:spcPts val="0"/>
              </a:spcAft>
              <a:buClrTx/>
              <a:buSzTx/>
              <a:buFontTx/>
              <a:buNone/>
              <a:tabLst/>
              <a:defRPr/>
            </a:pPr>
            <a:r>
              <a:rPr lang="en-US" sz="1100" i="1" kern="1200" dirty="0">
                <a:solidFill>
                  <a:schemeClr val="tx1"/>
                </a:solidFill>
                <a:effectLst/>
                <a:latin typeface="Arial" panose="020B0604020202020204" pitchFamily="34" charset="0"/>
                <a:ea typeface="+mn-ea"/>
                <a:cs typeface="Arial" panose="020B0604020202020204" pitchFamily="34" charset="0"/>
              </a:rPr>
              <a:t>Caroline</a:t>
            </a:r>
            <a:r>
              <a:rPr lang="en-US" sz="1100" i="1" kern="1200" baseline="0" dirty="0">
                <a:solidFill>
                  <a:schemeClr val="tx1"/>
                </a:solidFill>
                <a:effectLst/>
                <a:latin typeface="Arial" panose="020B0604020202020204" pitchFamily="34" charset="0"/>
                <a:ea typeface="+mn-ea"/>
                <a:cs typeface="Arial" panose="020B0604020202020204" pitchFamily="34" charset="0"/>
              </a:rPr>
              <a:t> Garcia plays tennis for France. She is ranked number 47 in the world, and has won seven singles titles.</a:t>
            </a:r>
            <a:endParaRPr lang="en-US" sz="1100" i="1"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66338" rtl="0" eaLnBrk="1" fontAlgn="auto" latinLnBrk="0" hangingPunct="1">
              <a:lnSpc>
                <a:spcPct val="100000"/>
              </a:lnSpc>
              <a:spcBef>
                <a:spcPts val="0"/>
              </a:spcBef>
              <a:spcAft>
                <a:spcPts val="0"/>
              </a:spcAft>
              <a:buClrTx/>
              <a:buSzTx/>
              <a:buFontTx/>
              <a:buNone/>
              <a:tabLst/>
              <a:defRPr/>
            </a:pPr>
            <a:r>
              <a:rPr lang="en-GB" sz="1100" b="0" i="1" kern="1200" dirty="0">
                <a:solidFill>
                  <a:schemeClr val="tx1"/>
                </a:solidFill>
                <a:effectLst/>
                <a:latin typeface="Arial" panose="020B0604020202020204" pitchFamily="34" charset="0"/>
                <a:ea typeface="+mn-ea"/>
                <a:cs typeface="Arial" panose="020B0604020202020204" pitchFamily="34" charset="0"/>
              </a:rPr>
              <a:t>Niels </a:t>
            </a:r>
            <a:r>
              <a:rPr lang="en-GB" sz="1100" b="0" i="1" kern="1200" dirty="0" err="1">
                <a:solidFill>
                  <a:schemeClr val="tx1"/>
                </a:solidFill>
                <a:effectLst/>
                <a:latin typeface="Arial" panose="020B0604020202020204" pitchFamily="34" charset="0"/>
                <a:ea typeface="+mn-ea"/>
                <a:cs typeface="Arial" panose="020B0604020202020204" pitchFamily="34" charset="0"/>
              </a:rPr>
              <a:t>Vink</a:t>
            </a:r>
            <a:r>
              <a:rPr lang="en-GB" sz="1100" b="0" i="1" kern="1200" dirty="0">
                <a:solidFill>
                  <a:schemeClr val="tx1"/>
                </a:solidFill>
                <a:effectLst/>
                <a:latin typeface="Arial" panose="020B0604020202020204" pitchFamily="34" charset="0"/>
                <a:ea typeface="+mn-ea"/>
                <a:cs typeface="Arial" panose="020B0604020202020204" pitchFamily="34" charset="0"/>
              </a:rPr>
              <a:t> is a Dutch tennis player.</a:t>
            </a:r>
            <a:r>
              <a:rPr lang="en-GB" sz="1100" b="0" i="1" kern="1200" baseline="0" dirty="0">
                <a:solidFill>
                  <a:schemeClr val="tx1"/>
                </a:solidFill>
                <a:effectLst/>
                <a:latin typeface="Arial" panose="020B0604020202020204" pitchFamily="34" charset="0"/>
                <a:ea typeface="+mn-ea"/>
                <a:cs typeface="Arial" panose="020B0604020202020204" pitchFamily="34" charset="0"/>
              </a:rPr>
              <a:t> At just 17 years old, he had won a number of tournaments, such as the British Open Wheelchair Tennis Championships.</a:t>
            </a:r>
          </a:p>
          <a:p>
            <a:pPr marL="0" marR="0" lvl="0" indent="0" algn="l" defTabSz="966338" rtl="0" eaLnBrk="1" fontAlgn="auto" latinLnBrk="0" hangingPunct="1">
              <a:lnSpc>
                <a:spcPct val="100000"/>
              </a:lnSpc>
              <a:spcBef>
                <a:spcPts val="0"/>
              </a:spcBef>
              <a:spcAft>
                <a:spcPts val="0"/>
              </a:spcAft>
              <a:buClrTx/>
              <a:buSzTx/>
              <a:buFontTx/>
              <a:buNone/>
              <a:tabLst/>
              <a:defRPr/>
            </a:pPr>
            <a:endParaRPr lang="en-GB" sz="1400" b="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66338" rtl="0" eaLnBrk="1" fontAlgn="auto" latinLnBrk="0" hangingPunct="1">
              <a:lnSpc>
                <a:spcPct val="100000"/>
              </a:lnSpc>
              <a:spcBef>
                <a:spcPts val="0"/>
              </a:spcBef>
              <a:spcAft>
                <a:spcPts val="0"/>
              </a:spcAft>
              <a:buClrTx/>
              <a:buSzTx/>
              <a:buFontTx/>
              <a:buNone/>
              <a:tabLst/>
              <a:defRPr/>
            </a:pPr>
            <a:r>
              <a:rPr lang="en-GB" sz="1100" b="0" i="1" kern="1200" baseline="0" dirty="0">
                <a:solidFill>
                  <a:schemeClr val="tx1"/>
                </a:solidFill>
                <a:effectLst/>
                <a:latin typeface="Arial" panose="020B0604020202020204" pitchFamily="34" charset="0"/>
                <a:ea typeface="+mn-ea"/>
                <a:cs typeface="Arial" panose="020B0604020202020204" pitchFamily="34" charset="0"/>
              </a:rPr>
              <a:t>Note: all player ages and rankings correct at time of publication.</a:t>
            </a:r>
            <a:endParaRPr lang="en-GB" sz="1100" b="0" i="1" kern="1200" dirty="0">
              <a:solidFill>
                <a:schemeClr val="tx1"/>
              </a:solidFill>
              <a:effectLst/>
              <a:latin typeface="Arial" panose="020B0604020202020204" pitchFamily="34" charset="0"/>
              <a:ea typeface="+mn-ea"/>
              <a:cs typeface="Arial" panose="020B0604020202020204" pitchFamily="34" charset="0"/>
            </a:endParaRPr>
          </a:p>
          <a:p>
            <a:endParaRPr lang="en-GB" sz="11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4E59A33D-FCE9-43E0-9324-8294EC88F184}" type="slidenum">
              <a:rPr lang="en-GB" smtClean="0"/>
              <a:t>4</a:t>
            </a:fld>
            <a:endParaRPr lang="en-GB"/>
          </a:p>
        </p:txBody>
      </p:sp>
    </p:spTree>
    <p:extLst>
      <p:ext uri="{BB962C8B-B14F-4D97-AF65-F5344CB8AC3E}">
        <p14:creationId xmlns:p14="http://schemas.microsoft.com/office/powerpoint/2010/main" val="3517274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823034"/>
            <a:ext cx="5511800" cy="5116308"/>
          </a:xfrm>
        </p:spPr>
        <p:txBody>
          <a:bodyPr/>
          <a:lstStyle/>
          <a:p>
            <a:pPr defTabSz="966338">
              <a:defRPr/>
            </a:pPr>
            <a:endParaRPr lang="en-GB" b="1" dirty="0"/>
          </a:p>
          <a:p>
            <a:pPr marL="171450" indent="-171450" defTabSz="966338">
              <a:buFont typeface="Arial"/>
              <a:buChar char="•"/>
              <a:defRPr/>
            </a:pPr>
            <a:endParaRPr lang="en-GB" i="1" dirty="0"/>
          </a:p>
        </p:txBody>
      </p:sp>
      <p:sp>
        <p:nvSpPr>
          <p:cNvPr id="4" name="Slide Number Placeholder 3"/>
          <p:cNvSpPr>
            <a:spLocks noGrp="1"/>
          </p:cNvSpPr>
          <p:nvPr>
            <p:ph type="sldNum" sz="quarter" idx="5"/>
          </p:nvPr>
        </p:nvSpPr>
        <p:spPr/>
        <p:txBody>
          <a:bodyPr/>
          <a:lstStyle/>
          <a:p>
            <a:fld id="{4E59A33D-FCE9-43E0-9324-8294EC88F184}" type="slidenum">
              <a:rPr lang="en-GB" smtClean="0"/>
              <a:t>5</a:t>
            </a:fld>
            <a:endParaRPr lang="en-GB" dirty="0"/>
          </a:p>
        </p:txBody>
      </p:sp>
    </p:spTree>
    <p:extLst>
      <p:ext uri="{BB962C8B-B14F-4D97-AF65-F5344CB8AC3E}">
        <p14:creationId xmlns:p14="http://schemas.microsoft.com/office/powerpoint/2010/main" val="2052321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823034"/>
            <a:ext cx="5511800" cy="5116308"/>
          </a:xfrm>
        </p:spPr>
        <p:txBody>
          <a:bodyPr/>
          <a:lstStyle/>
          <a:p>
            <a:pPr defTabSz="966338">
              <a:defRPr/>
            </a:pPr>
            <a:endParaRPr lang="en-GB" b="1" dirty="0"/>
          </a:p>
          <a:p>
            <a:pPr marL="171450" indent="-171450" defTabSz="966338">
              <a:buFont typeface="Arial"/>
              <a:buChar char="•"/>
              <a:defRPr/>
            </a:pPr>
            <a:endParaRPr lang="en-GB" i="1" dirty="0"/>
          </a:p>
        </p:txBody>
      </p:sp>
      <p:sp>
        <p:nvSpPr>
          <p:cNvPr id="4" name="Slide Number Placeholder 3"/>
          <p:cNvSpPr>
            <a:spLocks noGrp="1"/>
          </p:cNvSpPr>
          <p:nvPr>
            <p:ph type="sldNum" sz="quarter" idx="5"/>
          </p:nvPr>
        </p:nvSpPr>
        <p:spPr/>
        <p:txBody>
          <a:bodyPr/>
          <a:lstStyle/>
          <a:p>
            <a:fld id="{4E59A33D-FCE9-43E0-9324-8294EC88F184}" type="slidenum">
              <a:rPr lang="en-GB" smtClean="0"/>
              <a:t>6</a:t>
            </a:fld>
            <a:endParaRPr lang="en-GB" dirty="0"/>
          </a:p>
        </p:txBody>
      </p:sp>
    </p:spTree>
    <p:extLst>
      <p:ext uri="{BB962C8B-B14F-4D97-AF65-F5344CB8AC3E}">
        <p14:creationId xmlns:p14="http://schemas.microsoft.com/office/powerpoint/2010/main" val="1364861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823033"/>
            <a:ext cx="5511800" cy="5014713"/>
          </a:xfrm>
        </p:spPr>
        <p:txBody>
          <a:bodyPr/>
          <a:lstStyle/>
          <a:p>
            <a:pPr lvl="0">
              <a:defRPr/>
            </a:pPr>
            <a:endParaRPr lang="en-GB" sz="1200" dirty="0"/>
          </a:p>
          <a:p>
            <a:endParaRPr lang="en-GB" sz="1200" dirty="0"/>
          </a:p>
          <a:p>
            <a:pPr marL="0" indent="0">
              <a:lnSpc>
                <a:spcPct val="120000"/>
              </a:lnSpc>
              <a:spcBef>
                <a:spcPts val="0"/>
              </a:spcBef>
              <a:spcAft>
                <a:spcPts val="0"/>
              </a:spcAft>
              <a:buNone/>
            </a:pPr>
            <a:endParaRPr lang="en-GB" sz="1200" dirty="0">
              <a:solidFill>
                <a:srgbClr val="000000"/>
              </a:solidFill>
              <a:latin typeface="Arial" panose="020B0604020202020204" pitchFamily="34" charset="0"/>
              <a:cs typeface="Arial" panose="020B0604020202020204" pitchFamily="34" charset="0"/>
            </a:endParaRPr>
          </a:p>
          <a:p>
            <a:pPr marL="0" indent="0">
              <a:lnSpc>
                <a:spcPct val="120000"/>
              </a:lnSpc>
              <a:spcBef>
                <a:spcPts val="0"/>
              </a:spcBef>
              <a:spcAft>
                <a:spcPts val="0"/>
              </a:spcAft>
              <a:buNone/>
            </a:pPr>
            <a:endParaRPr lang="en-GB"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indent="0">
              <a:spcBef>
                <a:spcPts val="0"/>
              </a:spcBef>
              <a:spcAft>
                <a:spcPts val="0"/>
              </a:spcAft>
              <a:buNone/>
            </a:pPr>
            <a:endParaRPr lang="en-GB" sz="1200" dirty="0">
              <a:solidFill>
                <a:schemeClr val="tx1"/>
              </a:solidFill>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fld id="{4E59A33D-FCE9-43E0-9324-8294EC88F184}" type="slidenum">
              <a:rPr lang="en-GB" smtClean="0"/>
              <a:t>7</a:t>
            </a:fld>
            <a:endParaRPr lang="en-GB"/>
          </a:p>
        </p:txBody>
      </p:sp>
    </p:spTree>
    <p:extLst>
      <p:ext uri="{BB962C8B-B14F-4D97-AF65-F5344CB8AC3E}">
        <p14:creationId xmlns:p14="http://schemas.microsoft.com/office/powerpoint/2010/main" val="30032029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3" name="Picture 2" descr="A young girl playing a game on a court with a racket&#10;&#10;Description automatically generated">
            <a:extLst>
              <a:ext uri="{FF2B5EF4-FFF2-40B4-BE49-F238E27FC236}">
                <a16:creationId xmlns:a16="http://schemas.microsoft.com/office/drawing/2014/main" id="{466A4FE1-D681-BA48-A3BB-41393900A23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8362"/>
          <a:stretch/>
        </p:blipFill>
        <p:spPr>
          <a:xfrm>
            <a:off x="1" y="1"/>
            <a:ext cx="12205226" cy="6874624"/>
          </a:xfrm>
          <a:prstGeom prst="rect">
            <a:avLst/>
          </a:prstGeom>
        </p:spPr>
      </p:pic>
      <p:sp>
        <p:nvSpPr>
          <p:cNvPr id="11" name="Rectangle 10">
            <a:extLst>
              <a:ext uri="{FF2B5EF4-FFF2-40B4-BE49-F238E27FC236}">
                <a16:creationId xmlns:a16="http://schemas.microsoft.com/office/drawing/2014/main" id="{7867602C-F269-1F4D-8553-412DD2C7D6F3}"/>
              </a:ext>
            </a:extLst>
          </p:cNvPr>
          <p:cNvSpPr/>
          <p:nvPr userDrawn="1"/>
        </p:nvSpPr>
        <p:spPr>
          <a:xfrm>
            <a:off x="0" y="0"/>
            <a:ext cx="12191999" cy="6877469"/>
          </a:xfrm>
          <a:prstGeom prst="rect">
            <a:avLst/>
          </a:prstGeom>
          <a:gradFill flip="none" rotWithShape="1">
            <a:gsLst>
              <a:gs pos="49000">
                <a:srgbClr val="67686A">
                  <a:alpha val="19000"/>
                  <a:lumMod val="90000"/>
                </a:srgbClr>
              </a:gs>
              <a:gs pos="0">
                <a:schemeClr val="accent1">
                  <a:lumMod val="5000"/>
                  <a:lumOff val="95000"/>
                  <a:alpha val="0"/>
                </a:schemeClr>
              </a:gs>
              <a:gs pos="100000">
                <a:schemeClr val="tx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6">
            <a:extLst>
              <a:ext uri="{FF2B5EF4-FFF2-40B4-BE49-F238E27FC236}">
                <a16:creationId xmlns:a16="http://schemas.microsoft.com/office/drawing/2014/main" id="{CF2955F6-B41F-E444-A458-261E17BFC6E6}"/>
              </a:ext>
            </a:extLst>
          </p:cNvPr>
          <p:cNvSpPr/>
          <p:nvPr userDrawn="1"/>
        </p:nvSpPr>
        <p:spPr>
          <a:xfrm rot="16200000" flipH="1" flipV="1">
            <a:off x="-1478057" y="1435676"/>
            <a:ext cx="6887817" cy="3956831"/>
          </a:xfrm>
          <a:custGeom>
            <a:avLst/>
            <a:gdLst>
              <a:gd name="connsiteX0" fmla="*/ 0 w 6887817"/>
              <a:gd name="connsiteY0" fmla="*/ 5125232 h 5125232"/>
              <a:gd name="connsiteX1" fmla="*/ 0 w 6887817"/>
              <a:gd name="connsiteY1" fmla="*/ 0 h 5125232"/>
              <a:gd name="connsiteX2" fmla="*/ 6887817 w 6887817"/>
              <a:gd name="connsiteY2" fmla="*/ 5125232 h 5125232"/>
              <a:gd name="connsiteX3" fmla="*/ 0 w 6887817"/>
              <a:gd name="connsiteY3" fmla="*/ 5125232 h 5125232"/>
              <a:gd name="connsiteX0" fmla="*/ 67734 w 6955551"/>
              <a:gd name="connsiteY0" fmla="*/ 3008565 h 3008565"/>
              <a:gd name="connsiteX1" fmla="*/ 0 w 6955551"/>
              <a:gd name="connsiteY1" fmla="*/ 0 h 3008565"/>
              <a:gd name="connsiteX2" fmla="*/ 6955551 w 6955551"/>
              <a:gd name="connsiteY2" fmla="*/ 3008565 h 3008565"/>
              <a:gd name="connsiteX3" fmla="*/ 67734 w 6955551"/>
              <a:gd name="connsiteY3" fmla="*/ 3008565 h 3008565"/>
              <a:gd name="connsiteX0" fmla="*/ 0 w 6887817"/>
              <a:gd name="connsiteY0" fmla="*/ 3956831 h 3956831"/>
              <a:gd name="connsiteX1" fmla="*/ 33866 w 6887817"/>
              <a:gd name="connsiteY1" fmla="*/ 0 h 3956831"/>
              <a:gd name="connsiteX2" fmla="*/ 6887817 w 6887817"/>
              <a:gd name="connsiteY2" fmla="*/ 3956831 h 3956831"/>
              <a:gd name="connsiteX3" fmla="*/ 0 w 6887817"/>
              <a:gd name="connsiteY3" fmla="*/ 3956831 h 3956831"/>
              <a:gd name="connsiteX0" fmla="*/ 0 w 6887817"/>
              <a:gd name="connsiteY0" fmla="*/ 3956831 h 3956831"/>
              <a:gd name="connsiteX1" fmla="*/ 33866 w 6887817"/>
              <a:gd name="connsiteY1" fmla="*/ 0 h 3956831"/>
              <a:gd name="connsiteX2" fmla="*/ 6887817 w 6887817"/>
              <a:gd name="connsiteY2" fmla="*/ 3956831 h 3956831"/>
              <a:gd name="connsiteX3" fmla="*/ 0 w 6887817"/>
              <a:gd name="connsiteY3" fmla="*/ 3956831 h 3956831"/>
            </a:gdLst>
            <a:ahLst/>
            <a:cxnLst>
              <a:cxn ang="0">
                <a:pos x="connsiteX0" y="connsiteY0"/>
              </a:cxn>
              <a:cxn ang="0">
                <a:pos x="connsiteX1" y="connsiteY1"/>
              </a:cxn>
              <a:cxn ang="0">
                <a:pos x="connsiteX2" y="connsiteY2"/>
              </a:cxn>
              <a:cxn ang="0">
                <a:pos x="connsiteX3" y="connsiteY3"/>
              </a:cxn>
            </a:cxnLst>
            <a:rect l="l" t="t" r="r" b="b"/>
            <a:pathLst>
              <a:path w="6887817" h="3956831">
                <a:moveTo>
                  <a:pt x="0" y="3956831"/>
                </a:moveTo>
                <a:lnTo>
                  <a:pt x="33866" y="0"/>
                </a:lnTo>
                <a:lnTo>
                  <a:pt x="6887817" y="3956831"/>
                </a:lnTo>
                <a:lnTo>
                  <a:pt x="0" y="3956831"/>
                </a:lnTo>
                <a:close/>
              </a:path>
            </a:pathLst>
          </a:custGeom>
          <a:solidFill>
            <a:srgbClr val="EB5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542AA98-DAE9-A946-A065-665CCD57E0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2543" y="400147"/>
            <a:ext cx="1672713" cy="1672713"/>
          </a:xfrm>
          <a:prstGeom prst="rect">
            <a:avLst/>
          </a:prstGeom>
        </p:spPr>
      </p:pic>
      <p:sp>
        <p:nvSpPr>
          <p:cNvPr id="14" name="Right Triangle 13">
            <a:extLst>
              <a:ext uri="{FF2B5EF4-FFF2-40B4-BE49-F238E27FC236}">
                <a16:creationId xmlns:a16="http://schemas.microsoft.com/office/drawing/2014/main" id="{ECF3164D-9EE7-2344-94E5-E6D422A9ADCB}"/>
              </a:ext>
            </a:extLst>
          </p:cNvPr>
          <p:cNvSpPr/>
          <p:nvPr userDrawn="1"/>
        </p:nvSpPr>
        <p:spPr>
          <a:xfrm flipH="1" flipV="1">
            <a:off x="8343872" y="-8926"/>
            <a:ext cx="3924300" cy="128812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167A850-436C-A54B-B4E4-F5A12B47BAD7}"/>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72283" y="19862"/>
            <a:ext cx="11932281" cy="6863690"/>
          </a:xfrm>
          <a:prstGeom prst="rect">
            <a:avLst/>
          </a:prstGeom>
        </p:spPr>
      </p:pic>
    </p:spTree>
    <p:extLst>
      <p:ext uri="{BB962C8B-B14F-4D97-AF65-F5344CB8AC3E}">
        <p14:creationId xmlns:p14="http://schemas.microsoft.com/office/powerpoint/2010/main" val="341070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4/7/2020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567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CED4963-E985-44C4-B8C4-FDD613B7C2F8}" type="datetime1">
              <a:rPr lang="en-US" smtClean="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4851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D291B17-9318-49DB-B28B-6E5994AE9581}" type="datetime1">
              <a:rPr lang="en-US" smtClean="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408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p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D80BDA-181B-424D-BF8B-BB954DCAD63F}"/>
              </a:ext>
            </a:extLst>
          </p:cNvPr>
          <p:cNvSpPr/>
          <p:nvPr userDrawn="1"/>
        </p:nvSpPr>
        <p:spPr>
          <a:xfrm>
            <a:off x="-12564" y="-29817"/>
            <a:ext cx="12204564" cy="688781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A picture containing drawing&#10;&#10;Description automatically generated">
            <a:extLst>
              <a:ext uri="{FF2B5EF4-FFF2-40B4-BE49-F238E27FC236}">
                <a16:creationId xmlns:a16="http://schemas.microsoft.com/office/drawing/2014/main" id="{60A9663C-192F-6F4B-A5DB-3740230AFB2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2503" y="-39756"/>
            <a:ext cx="5846654" cy="6949796"/>
          </a:xfrm>
          <a:prstGeom prst="rect">
            <a:avLst/>
          </a:prstGeom>
        </p:spPr>
      </p:pic>
      <p:pic>
        <p:nvPicPr>
          <p:cNvPr id="9" name="Picture 8">
            <a:extLst>
              <a:ext uri="{FF2B5EF4-FFF2-40B4-BE49-F238E27FC236}">
                <a16:creationId xmlns:a16="http://schemas.microsoft.com/office/drawing/2014/main" id="{5B4CD27A-07ED-4246-AC22-65D7448FDE1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2543" y="400147"/>
            <a:ext cx="1672713" cy="1672713"/>
          </a:xfrm>
          <a:prstGeom prst="rect">
            <a:avLst/>
          </a:prstGeom>
        </p:spPr>
      </p:pic>
      <p:pic>
        <p:nvPicPr>
          <p:cNvPr id="15" name="Picture 14" descr="A close up of a logo&#10;&#10;Description automatically generated">
            <a:extLst>
              <a:ext uri="{FF2B5EF4-FFF2-40B4-BE49-F238E27FC236}">
                <a16:creationId xmlns:a16="http://schemas.microsoft.com/office/drawing/2014/main" id="{8E5D56BF-67CE-524A-9BE3-06F7761451B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3535"/>
          <a:stretch/>
        </p:blipFill>
        <p:spPr>
          <a:xfrm>
            <a:off x="6587858" y="-676536"/>
            <a:ext cx="5614081" cy="7534536"/>
          </a:xfrm>
          <a:prstGeom prst="rect">
            <a:avLst/>
          </a:prstGeom>
        </p:spPr>
      </p:pic>
    </p:spTree>
    <p:extLst>
      <p:ext uri="{BB962C8B-B14F-4D97-AF65-F5344CB8AC3E}">
        <p14:creationId xmlns:p14="http://schemas.microsoft.com/office/powerpoint/2010/main" val="566832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llenge first slide">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E133EE39-BEAD-8D4B-B50F-9F0ACCF372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03520" y="0"/>
            <a:ext cx="6888480" cy="3108960"/>
          </a:xfrm>
          <a:prstGeom prst="rect">
            <a:avLst/>
          </a:prstGeom>
        </p:spPr>
      </p:pic>
    </p:spTree>
    <p:extLst>
      <p:ext uri="{BB962C8B-B14F-4D97-AF65-F5344CB8AC3E}">
        <p14:creationId xmlns:p14="http://schemas.microsoft.com/office/powerpoint/2010/main" val="4021336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llenge seco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56B34E-706A-E744-A433-0D73EB3FF2B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36895" y="2980094"/>
            <a:ext cx="4114801" cy="3641012"/>
          </a:xfrm>
          <a:prstGeom prst="rect">
            <a:avLst/>
          </a:prstGeom>
        </p:spPr>
      </p:pic>
    </p:spTree>
    <p:extLst>
      <p:ext uri="{BB962C8B-B14F-4D97-AF65-F5344CB8AC3E}">
        <p14:creationId xmlns:p14="http://schemas.microsoft.com/office/powerpoint/2010/main" val="2909322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llenge second slide with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C13C017-1D28-7448-BA81-AE0583E98931}"/>
              </a:ext>
            </a:extLst>
          </p:cNvPr>
          <p:cNvSpPr>
            <a:spLocks noGrp="1"/>
          </p:cNvSpPr>
          <p:nvPr>
            <p:ph type="pic" sz="quarter" idx="10"/>
          </p:nvPr>
        </p:nvSpPr>
        <p:spPr>
          <a:xfrm>
            <a:off x="6205171" y="-26127"/>
            <a:ext cx="5969408" cy="6892835"/>
          </a:xfrm>
          <a:custGeom>
            <a:avLst/>
            <a:gdLst>
              <a:gd name="connsiteX0" fmla="*/ 0 w 5983696"/>
              <a:gd name="connsiteY0" fmla="*/ 0 h 6884126"/>
              <a:gd name="connsiteX1" fmla="*/ 5983696 w 5983696"/>
              <a:gd name="connsiteY1" fmla="*/ 0 h 6884126"/>
              <a:gd name="connsiteX2" fmla="*/ 5983696 w 5983696"/>
              <a:gd name="connsiteY2" fmla="*/ 6884126 h 6884126"/>
              <a:gd name="connsiteX3" fmla="*/ 0 w 5983696"/>
              <a:gd name="connsiteY3" fmla="*/ 6884126 h 6884126"/>
              <a:gd name="connsiteX4" fmla="*/ 0 w 5983696"/>
              <a:gd name="connsiteY4" fmla="*/ 0 h 6884126"/>
              <a:gd name="connsiteX0" fmla="*/ 2116183 w 5983696"/>
              <a:gd name="connsiteY0" fmla="*/ 0 h 6892835"/>
              <a:gd name="connsiteX1" fmla="*/ 5983696 w 5983696"/>
              <a:gd name="connsiteY1" fmla="*/ 8709 h 6892835"/>
              <a:gd name="connsiteX2" fmla="*/ 5983696 w 5983696"/>
              <a:gd name="connsiteY2" fmla="*/ 6892835 h 6892835"/>
              <a:gd name="connsiteX3" fmla="*/ 0 w 5983696"/>
              <a:gd name="connsiteY3" fmla="*/ 6892835 h 6892835"/>
              <a:gd name="connsiteX4" fmla="*/ 2116183 w 5983696"/>
              <a:gd name="connsiteY4" fmla="*/ 0 h 6892835"/>
              <a:gd name="connsiteX0" fmla="*/ 1501820 w 5983696"/>
              <a:gd name="connsiteY0" fmla="*/ 0 h 6892835"/>
              <a:gd name="connsiteX1" fmla="*/ 5983696 w 5983696"/>
              <a:gd name="connsiteY1" fmla="*/ 8709 h 6892835"/>
              <a:gd name="connsiteX2" fmla="*/ 5983696 w 5983696"/>
              <a:gd name="connsiteY2" fmla="*/ 6892835 h 6892835"/>
              <a:gd name="connsiteX3" fmla="*/ 0 w 5983696"/>
              <a:gd name="connsiteY3" fmla="*/ 6892835 h 6892835"/>
              <a:gd name="connsiteX4" fmla="*/ 1501820 w 5983696"/>
              <a:gd name="connsiteY4" fmla="*/ 0 h 6892835"/>
              <a:gd name="connsiteX0" fmla="*/ 1487532 w 5969408"/>
              <a:gd name="connsiteY0" fmla="*/ 0 h 6892835"/>
              <a:gd name="connsiteX1" fmla="*/ 5969408 w 5969408"/>
              <a:gd name="connsiteY1" fmla="*/ 8709 h 6892835"/>
              <a:gd name="connsiteX2" fmla="*/ 5969408 w 5969408"/>
              <a:gd name="connsiteY2" fmla="*/ 6892835 h 6892835"/>
              <a:gd name="connsiteX3" fmla="*/ 0 w 5969408"/>
              <a:gd name="connsiteY3" fmla="*/ 6892835 h 6892835"/>
              <a:gd name="connsiteX4" fmla="*/ 1487532 w 5969408"/>
              <a:gd name="connsiteY4" fmla="*/ 0 h 689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9408" h="6892835">
                <a:moveTo>
                  <a:pt x="1487532" y="0"/>
                </a:moveTo>
                <a:lnTo>
                  <a:pt x="5969408" y="8709"/>
                </a:lnTo>
                <a:lnTo>
                  <a:pt x="5969408" y="6892835"/>
                </a:lnTo>
                <a:lnTo>
                  <a:pt x="0" y="6892835"/>
                </a:lnTo>
                <a:lnTo>
                  <a:pt x="1487532" y="0"/>
                </a:lnTo>
                <a:close/>
              </a:path>
            </a:pathLst>
          </a:custGeom>
        </p:spPr>
        <p:txBody>
          <a:bodyPr/>
          <a:lstStyle/>
          <a:p>
            <a:endParaRPr lang="en-US"/>
          </a:p>
        </p:txBody>
      </p:sp>
      <p:pic>
        <p:nvPicPr>
          <p:cNvPr id="4" name="Picture 3">
            <a:extLst>
              <a:ext uri="{FF2B5EF4-FFF2-40B4-BE49-F238E27FC236}">
                <a16:creationId xmlns:a16="http://schemas.microsoft.com/office/drawing/2014/main" id="{F6C33A1D-629B-0048-98D6-3534244AB9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36895" y="2980094"/>
            <a:ext cx="4114801" cy="3641012"/>
          </a:xfrm>
          <a:prstGeom prst="rect">
            <a:avLst/>
          </a:prstGeom>
        </p:spPr>
      </p:pic>
    </p:spTree>
    <p:extLst>
      <p:ext uri="{BB962C8B-B14F-4D97-AF65-F5344CB8AC3E}">
        <p14:creationId xmlns:p14="http://schemas.microsoft.com/office/powerpoint/2010/main" val="3663414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llenge second slide with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CADD4E-704B-7C45-A1D0-5F90CD0D8B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36895" y="2980094"/>
            <a:ext cx="4114801" cy="3641012"/>
          </a:xfrm>
          <a:prstGeom prst="rect">
            <a:avLst/>
          </a:prstGeom>
        </p:spPr>
      </p:pic>
      <p:sp>
        <p:nvSpPr>
          <p:cNvPr id="8" name="Picture Placeholder 8">
            <a:extLst>
              <a:ext uri="{FF2B5EF4-FFF2-40B4-BE49-F238E27FC236}">
                <a16:creationId xmlns:a16="http://schemas.microsoft.com/office/drawing/2014/main" id="{2243090F-9C9E-0544-9B79-594660102D31}"/>
              </a:ext>
            </a:extLst>
          </p:cNvPr>
          <p:cNvSpPr>
            <a:spLocks noGrp="1"/>
          </p:cNvSpPr>
          <p:nvPr>
            <p:ph type="pic" sz="quarter" idx="11"/>
          </p:nvPr>
        </p:nvSpPr>
        <p:spPr>
          <a:xfrm>
            <a:off x="8440924" y="-26127"/>
            <a:ext cx="3797708" cy="6892835"/>
          </a:xfrm>
          <a:custGeom>
            <a:avLst/>
            <a:gdLst>
              <a:gd name="connsiteX0" fmla="*/ 0 w 5983696"/>
              <a:gd name="connsiteY0" fmla="*/ 0 h 6884126"/>
              <a:gd name="connsiteX1" fmla="*/ 5983696 w 5983696"/>
              <a:gd name="connsiteY1" fmla="*/ 0 h 6884126"/>
              <a:gd name="connsiteX2" fmla="*/ 5983696 w 5983696"/>
              <a:gd name="connsiteY2" fmla="*/ 6884126 h 6884126"/>
              <a:gd name="connsiteX3" fmla="*/ 0 w 5983696"/>
              <a:gd name="connsiteY3" fmla="*/ 6884126 h 6884126"/>
              <a:gd name="connsiteX4" fmla="*/ 0 w 5983696"/>
              <a:gd name="connsiteY4" fmla="*/ 0 h 6884126"/>
              <a:gd name="connsiteX0" fmla="*/ 2116183 w 5983696"/>
              <a:gd name="connsiteY0" fmla="*/ 0 h 6892835"/>
              <a:gd name="connsiteX1" fmla="*/ 5983696 w 5983696"/>
              <a:gd name="connsiteY1" fmla="*/ 8709 h 6892835"/>
              <a:gd name="connsiteX2" fmla="*/ 5983696 w 5983696"/>
              <a:gd name="connsiteY2" fmla="*/ 6892835 h 6892835"/>
              <a:gd name="connsiteX3" fmla="*/ 0 w 5983696"/>
              <a:gd name="connsiteY3" fmla="*/ 6892835 h 6892835"/>
              <a:gd name="connsiteX4" fmla="*/ 2116183 w 5983696"/>
              <a:gd name="connsiteY4" fmla="*/ 0 h 6892835"/>
              <a:gd name="connsiteX0" fmla="*/ 1501820 w 5983696"/>
              <a:gd name="connsiteY0" fmla="*/ 0 h 6892835"/>
              <a:gd name="connsiteX1" fmla="*/ 5983696 w 5983696"/>
              <a:gd name="connsiteY1" fmla="*/ 8709 h 6892835"/>
              <a:gd name="connsiteX2" fmla="*/ 5983696 w 5983696"/>
              <a:gd name="connsiteY2" fmla="*/ 6892835 h 6892835"/>
              <a:gd name="connsiteX3" fmla="*/ 0 w 5983696"/>
              <a:gd name="connsiteY3" fmla="*/ 6892835 h 6892835"/>
              <a:gd name="connsiteX4" fmla="*/ 1501820 w 5983696"/>
              <a:gd name="connsiteY4" fmla="*/ 0 h 6892835"/>
              <a:gd name="connsiteX0" fmla="*/ 1487532 w 5969408"/>
              <a:gd name="connsiteY0" fmla="*/ 0 h 6892835"/>
              <a:gd name="connsiteX1" fmla="*/ 5969408 w 5969408"/>
              <a:gd name="connsiteY1" fmla="*/ 8709 h 6892835"/>
              <a:gd name="connsiteX2" fmla="*/ 5969408 w 5969408"/>
              <a:gd name="connsiteY2" fmla="*/ 6892835 h 6892835"/>
              <a:gd name="connsiteX3" fmla="*/ 0 w 5969408"/>
              <a:gd name="connsiteY3" fmla="*/ 6892835 h 6892835"/>
              <a:gd name="connsiteX4" fmla="*/ 1487532 w 5969408"/>
              <a:gd name="connsiteY4" fmla="*/ 0 h 6892835"/>
              <a:gd name="connsiteX0" fmla="*/ 1487532 w 5969408"/>
              <a:gd name="connsiteY0" fmla="*/ 0 h 6892835"/>
              <a:gd name="connsiteX1" fmla="*/ 3797708 w 5969408"/>
              <a:gd name="connsiteY1" fmla="*/ 8709 h 6892835"/>
              <a:gd name="connsiteX2" fmla="*/ 5969408 w 5969408"/>
              <a:gd name="connsiteY2" fmla="*/ 6892835 h 6892835"/>
              <a:gd name="connsiteX3" fmla="*/ 0 w 5969408"/>
              <a:gd name="connsiteY3" fmla="*/ 6892835 h 6892835"/>
              <a:gd name="connsiteX4" fmla="*/ 1487532 w 5969408"/>
              <a:gd name="connsiteY4" fmla="*/ 0 h 6892835"/>
              <a:gd name="connsiteX0" fmla="*/ 1487532 w 3797708"/>
              <a:gd name="connsiteY0" fmla="*/ 0 h 6892835"/>
              <a:gd name="connsiteX1" fmla="*/ 3797708 w 3797708"/>
              <a:gd name="connsiteY1" fmla="*/ 8709 h 6892835"/>
              <a:gd name="connsiteX2" fmla="*/ 3783420 w 3797708"/>
              <a:gd name="connsiteY2" fmla="*/ 6892835 h 6892835"/>
              <a:gd name="connsiteX3" fmla="*/ 0 w 3797708"/>
              <a:gd name="connsiteY3" fmla="*/ 6892835 h 6892835"/>
              <a:gd name="connsiteX4" fmla="*/ 1487532 w 3797708"/>
              <a:gd name="connsiteY4" fmla="*/ 0 h 689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7708" h="6892835">
                <a:moveTo>
                  <a:pt x="1487532" y="0"/>
                </a:moveTo>
                <a:lnTo>
                  <a:pt x="3797708" y="8709"/>
                </a:lnTo>
                <a:cubicBezTo>
                  <a:pt x="3792945" y="2303418"/>
                  <a:pt x="3788183" y="4598126"/>
                  <a:pt x="3783420" y="6892835"/>
                </a:cubicBezTo>
                <a:lnTo>
                  <a:pt x="0" y="6892835"/>
                </a:lnTo>
                <a:lnTo>
                  <a:pt x="1487532" y="0"/>
                </a:lnTo>
                <a:close/>
              </a:path>
            </a:pathLst>
          </a:custGeom>
        </p:spPr>
        <p:txBody>
          <a:bodyPr/>
          <a:lstStyle/>
          <a:p>
            <a:endParaRPr lang="en-US"/>
          </a:p>
        </p:txBody>
      </p:sp>
    </p:spTree>
    <p:extLst>
      <p:ext uri="{BB962C8B-B14F-4D97-AF65-F5344CB8AC3E}">
        <p14:creationId xmlns:p14="http://schemas.microsoft.com/office/powerpoint/2010/main" val="670593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llenge thir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BC25CCD-E72F-5F4E-B4DB-BB0690072602}"/>
              </a:ext>
            </a:extLst>
          </p:cNvPr>
          <p:cNvSpPr/>
          <p:nvPr userDrawn="1"/>
        </p:nvSpPr>
        <p:spPr>
          <a:xfrm>
            <a:off x="0" y="0"/>
            <a:ext cx="12198926"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8">
            <a:extLst>
              <a:ext uri="{FF2B5EF4-FFF2-40B4-BE49-F238E27FC236}">
                <a16:creationId xmlns:a16="http://schemas.microsoft.com/office/drawing/2014/main" id="{56B8D836-162D-E045-B7F1-E60C1259DD58}"/>
              </a:ext>
            </a:extLst>
          </p:cNvPr>
          <p:cNvSpPr>
            <a:spLocks noGrp="1"/>
          </p:cNvSpPr>
          <p:nvPr>
            <p:ph type="pic" sz="quarter" idx="10"/>
          </p:nvPr>
        </p:nvSpPr>
        <p:spPr>
          <a:xfrm>
            <a:off x="6205171" y="-26127"/>
            <a:ext cx="5969408" cy="6892835"/>
          </a:xfrm>
          <a:custGeom>
            <a:avLst/>
            <a:gdLst>
              <a:gd name="connsiteX0" fmla="*/ 0 w 5983696"/>
              <a:gd name="connsiteY0" fmla="*/ 0 h 6884126"/>
              <a:gd name="connsiteX1" fmla="*/ 5983696 w 5983696"/>
              <a:gd name="connsiteY1" fmla="*/ 0 h 6884126"/>
              <a:gd name="connsiteX2" fmla="*/ 5983696 w 5983696"/>
              <a:gd name="connsiteY2" fmla="*/ 6884126 h 6884126"/>
              <a:gd name="connsiteX3" fmla="*/ 0 w 5983696"/>
              <a:gd name="connsiteY3" fmla="*/ 6884126 h 6884126"/>
              <a:gd name="connsiteX4" fmla="*/ 0 w 5983696"/>
              <a:gd name="connsiteY4" fmla="*/ 0 h 6884126"/>
              <a:gd name="connsiteX0" fmla="*/ 2116183 w 5983696"/>
              <a:gd name="connsiteY0" fmla="*/ 0 h 6892835"/>
              <a:gd name="connsiteX1" fmla="*/ 5983696 w 5983696"/>
              <a:gd name="connsiteY1" fmla="*/ 8709 h 6892835"/>
              <a:gd name="connsiteX2" fmla="*/ 5983696 w 5983696"/>
              <a:gd name="connsiteY2" fmla="*/ 6892835 h 6892835"/>
              <a:gd name="connsiteX3" fmla="*/ 0 w 5983696"/>
              <a:gd name="connsiteY3" fmla="*/ 6892835 h 6892835"/>
              <a:gd name="connsiteX4" fmla="*/ 2116183 w 5983696"/>
              <a:gd name="connsiteY4" fmla="*/ 0 h 6892835"/>
              <a:gd name="connsiteX0" fmla="*/ 1501820 w 5983696"/>
              <a:gd name="connsiteY0" fmla="*/ 0 h 6892835"/>
              <a:gd name="connsiteX1" fmla="*/ 5983696 w 5983696"/>
              <a:gd name="connsiteY1" fmla="*/ 8709 h 6892835"/>
              <a:gd name="connsiteX2" fmla="*/ 5983696 w 5983696"/>
              <a:gd name="connsiteY2" fmla="*/ 6892835 h 6892835"/>
              <a:gd name="connsiteX3" fmla="*/ 0 w 5983696"/>
              <a:gd name="connsiteY3" fmla="*/ 6892835 h 6892835"/>
              <a:gd name="connsiteX4" fmla="*/ 1501820 w 5983696"/>
              <a:gd name="connsiteY4" fmla="*/ 0 h 6892835"/>
              <a:gd name="connsiteX0" fmla="*/ 1487532 w 5969408"/>
              <a:gd name="connsiteY0" fmla="*/ 0 h 6892835"/>
              <a:gd name="connsiteX1" fmla="*/ 5969408 w 5969408"/>
              <a:gd name="connsiteY1" fmla="*/ 8709 h 6892835"/>
              <a:gd name="connsiteX2" fmla="*/ 5969408 w 5969408"/>
              <a:gd name="connsiteY2" fmla="*/ 6892835 h 6892835"/>
              <a:gd name="connsiteX3" fmla="*/ 0 w 5969408"/>
              <a:gd name="connsiteY3" fmla="*/ 6892835 h 6892835"/>
              <a:gd name="connsiteX4" fmla="*/ 1487532 w 5969408"/>
              <a:gd name="connsiteY4" fmla="*/ 0 h 689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9408" h="6892835">
                <a:moveTo>
                  <a:pt x="1487532" y="0"/>
                </a:moveTo>
                <a:lnTo>
                  <a:pt x="5969408" y="8709"/>
                </a:lnTo>
                <a:lnTo>
                  <a:pt x="5969408" y="6892835"/>
                </a:lnTo>
                <a:lnTo>
                  <a:pt x="0" y="6892835"/>
                </a:lnTo>
                <a:lnTo>
                  <a:pt x="1487532" y="0"/>
                </a:lnTo>
                <a:close/>
              </a:path>
            </a:pathLst>
          </a:custGeom>
        </p:spPr>
        <p:txBody>
          <a:bodyPr/>
          <a:lstStyle/>
          <a:p>
            <a:endParaRPr lang="en-US"/>
          </a:p>
        </p:txBody>
      </p:sp>
      <p:pic>
        <p:nvPicPr>
          <p:cNvPr id="14" name="Picture 13">
            <a:extLst>
              <a:ext uri="{FF2B5EF4-FFF2-40B4-BE49-F238E27FC236}">
                <a16:creationId xmlns:a16="http://schemas.microsoft.com/office/drawing/2014/main" id="{9A64116F-1248-B74E-811D-9F1CF1ED00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559966" y="2131589"/>
            <a:ext cx="5295086" cy="4175158"/>
          </a:xfrm>
          <a:prstGeom prst="rect">
            <a:avLst/>
          </a:prstGeom>
        </p:spPr>
      </p:pic>
    </p:spTree>
    <p:extLst>
      <p:ext uri="{BB962C8B-B14F-4D97-AF65-F5344CB8AC3E}">
        <p14:creationId xmlns:p14="http://schemas.microsoft.com/office/powerpoint/2010/main" val="2671243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5DB4ED54-5B5E-4A04-93D3-5772E3CE3818}" type="datetime1">
              <a:rPr lang="en-US" smtClean="0"/>
              <a:t>4/7/2020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68920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82884F1-FFEA-405F-9602-3DCA865EDA4E}" type="datetime1">
              <a:rPr lang="en-US" smtClean="0"/>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643891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91B17-9318-49DB-B28B-6E5994AE9581}" type="datetime1">
              <a:rPr lang="en-US" smtClean="0"/>
              <a:t>4/7/2020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647579"/>
      </p:ext>
    </p:extLst>
  </p:cSld>
  <p:clrMap bg1="lt1" tx1="dk1" bg2="lt2" tx2="dk2" accent1="accent1" accent2="accent2" accent3="accent3" accent4="accent4" accent5="accent5" accent6="accent6" hlink="hlink" folHlink="folHlink"/>
  <p:sldLayoutIdLst>
    <p:sldLayoutId id="2147483692" r:id="rId1"/>
    <p:sldLayoutId id="2147483690" r:id="rId2"/>
    <p:sldLayoutId id="2147483688" r:id="rId3"/>
    <p:sldLayoutId id="2147483689" r:id="rId4"/>
    <p:sldLayoutId id="2147483694" r:id="rId5"/>
    <p:sldLayoutId id="2147483699" r:id="rId6"/>
    <p:sldLayoutId id="2147483691" r:id="rId7"/>
    <p:sldLayoutId id="2147483693" r:id="rId8"/>
    <p:sldLayoutId id="2147483695" r:id="rId9"/>
    <p:sldLayoutId id="2147483696" r:id="rId10"/>
    <p:sldLayoutId id="2147483697" r:id="rId11"/>
    <p:sldLayoutId id="2147483698" r:id="rId1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1.jfif"/><Relationship Id="rId4" Type="http://schemas.openxmlformats.org/officeDocument/2006/relationships/image" Target="../media/image10.jfif"/></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681DAF-5A3D-FB4B-A3C3-19A1099B1381}"/>
              </a:ext>
            </a:extLst>
          </p:cNvPr>
          <p:cNvSpPr txBox="1"/>
          <p:nvPr/>
        </p:nvSpPr>
        <p:spPr>
          <a:xfrm>
            <a:off x="435026" y="4734442"/>
            <a:ext cx="9059518" cy="830997"/>
          </a:xfrm>
          <a:prstGeom prst="rect">
            <a:avLst/>
          </a:prstGeom>
          <a:noFill/>
        </p:spPr>
        <p:txBody>
          <a:bodyPr wrap="square" rtlCol="0">
            <a:spAutoFit/>
          </a:bodyPr>
          <a:lstStyle/>
          <a:p>
            <a:r>
              <a:rPr lang="en-GB" sz="4800" dirty="0">
                <a:solidFill>
                  <a:schemeClr val="bg1"/>
                </a:solidFill>
                <a:latin typeface="Impact" panose="020B0806030902050204" pitchFamily="34" charset="0"/>
              </a:rPr>
              <a:t>TENNIS AT HOME</a:t>
            </a:r>
            <a:endParaRPr lang="en-US" sz="4800" dirty="0">
              <a:solidFill>
                <a:schemeClr val="bg1"/>
              </a:solidFill>
              <a:latin typeface="Impact" panose="020B0806030902050204" pitchFamily="34" charset="0"/>
            </a:endParaRPr>
          </a:p>
        </p:txBody>
      </p:sp>
      <p:sp>
        <p:nvSpPr>
          <p:cNvPr id="4" name="Title 1">
            <a:extLst>
              <a:ext uri="{FF2B5EF4-FFF2-40B4-BE49-F238E27FC236}">
                <a16:creationId xmlns:a16="http://schemas.microsoft.com/office/drawing/2014/main" id="{E5C1A601-8E39-9443-B001-E6034DD139C4}"/>
              </a:ext>
            </a:extLst>
          </p:cNvPr>
          <p:cNvSpPr txBox="1">
            <a:spLocks/>
          </p:cNvSpPr>
          <p:nvPr/>
        </p:nvSpPr>
        <p:spPr>
          <a:xfrm>
            <a:off x="435026" y="5070002"/>
            <a:ext cx="5265129" cy="116619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br>
              <a:rPr lang="en-GB" sz="2400" dirty="0">
                <a:solidFill>
                  <a:schemeClr val="bg1"/>
                </a:solidFill>
                <a:latin typeface="Arial" panose="020B0604020202020204" pitchFamily="34" charset="0"/>
                <a:cs typeface="Arial" panose="020B0604020202020204" pitchFamily="34" charset="0"/>
              </a:rPr>
            </a:br>
            <a:r>
              <a:rPr lang="en-GB" sz="2400" dirty="0">
                <a:solidFill>
                  <a:schemeClr val="bg1"/>
                </a:solidFill>
                <a:latin typeface="Arial" panose="020B0604020202020204" pitchFamily="34" charset="0"/>
                <a:cs typeface="Arial" panose="020B0604020202020204" pitchFamily="34" charset="0"/>
              </a:rPr>
              <a:t>Personal development challenge 4</a:t>
            </a:r>
          </a:p>
        </p:txBody>
      </p:sp>
    </p:spTree>
    <p:extLst>
      <p:ext uri="{BB962C8B-B14F-4D97-AF65-F5344CB8AC3E}">
        <p14:creationId xmlns:p14="http://schemas.microsoft.com/office/powerpoint/2010/main" val="1157799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D5D9A-955D-E743-8FC7-0F1950B995C4}"/>
              </a:ext>
            </a:extLst>
          </p:cNvPr>
          <p:cNvSpPr txBox="1">
            <a:spLocks/>
          </p:cNvSpPr>
          <p:nvPr/>
        </p:nvSpPr>
        <p:spPr>
          <a:xfrm>
            <a:off x="313265" y="293688"/>
            <a:ext cx="12707275" cy="6556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200" dirty="0">
                <a:latin typeface="Impact" panose="020B0806030902050204" pitchFamily="34" charset="0"/>
                <a:cs typeface="Arial" panose="020B0604020202020204" pitchFamily="34" charset="0"/>
              </a:rPr>
              <a:t>INTRODUCTION FOR PARENTS &amp; CARERS (1)</a:t>
            </a:r>
          </a:p>
        </p:txBody>
      </p:sp>
      <p:sp>
        <p:nvSpPr>
          <p:cNvPr id="5" name="Rectangle 4"/>
          <p:cNvSpPr/>
          <p:nvPr/>
        </p:nvSpPr>
        <p:spPr>
          <a:xfrm>
            <a:off x="6850800" y="1088140"/>
            <a:ext cx="4648942" cy="4949112"/>
          </a:xfrm>
          <a:prstGeom prst="rect">
            <a:avLst/>
          </a:prstGeom>
        </p:spPr>
        <p:txBody>
          <a:bodyPr wrap="square">
            <a:spAutoFit/>
          </a:bodyPr>
          <a:lstStyle/>
          <a:p>
            <a:pPr>
              <a:spcAft>
                <a:spcPts val="1200"/>
              </a:spcAft>
            </a:pPr>
            <a:r>
              <a:rPr lang="en-GB" sz="2000" dirty="0">
                <a:solidFill>
                  <a:srgbClr val="EB5D0B"/>
                </a:solidFill>
                <a:latin typeface="Impact" panose="020B0806030902050204" pitchFamily="34" charset="0"/>
                <a:cs typeface="Arial" panose="020B0604020202020204" pitchFamily="34" charset="0"/>
              </a:rPr>
              <a:t>DEFINING THE KEY CHARACTER QUALITIES</a:t>
            </a:r>
          </a:p>
          <a:p>
            <a:pPr>
              <a:lnSpc>
                <a:spcPct val="110000"/>
              </a:lnSpc>
              <a:spcAft>
                <a:spcPts val="600"/>
              </a:spcAft>
            </a:pPr>
            <a:r>
              <a:rPr lang="en-GB" sz="1400" dirty="0">
                <a:solidFill>
                  <a:srgbClr val="000000"/>
                </a:solidFill>
                <a:latin typeface="Arial" panose="020B0604020202020204" pitchFamily="34" charset="0"/>
                <a:cs typeface="Arial" panose="020B0604020202020204" pitchFamily="34" charset="0"/>
              </a:rPr>
              <a:t>Here are some ways to define the key character qualities. Children might have their own understanding of them too, especially after they have done the challenges:</a:t>
            </a:r>
            <a:endParaRPr lang="en-GB" sz="1400" b="1" dirty="0">
              <a:solidFill>
                <a:srgbClr val="000000"/>
              </a:solidFill>
              <a:latin typeface="Arial" panose="020B0604020202020204" pitchFamily="34" charset="0"/>
              <a:cs typeface="Arial" panose="020B0604020202020204" pitchFamily="34" charset="0"/>
            </a:endParaRPr>
          </a:p>
          <a:p>
            <a:pPr marL="234000" indent="-234000">
              <a:lnSpc>
                <a:spcPct val="110000"/>
              </a:lnSpc>
              <a:spcAft>
                <a:spcPts val="600"/>
              </a:spcAft>
              <a:buFont typeface="Arial" panose="020B0604020202020204" pitchFamily="34" charset="0"/>
              <a:buChar char="•"/>
            </a:pPr>
            <a:r>
              <a:rPr lang="en-GB" sz="1400" b="1" dirty="0">
                <a:latin typeface="Arial" panose="020B0604020202020204" pitchFamily="34" charset="0"/>
                <a:cs typeface="Arial" panose="020B0604020202020204" pitchFamily="34" charset="0"/>
              </a:rPr>
              <a:t>Resilience: </a:t>
            </a:r>
            <a:r>
              <a:rPr lang="en-GB" sz="1400" dirty="0">
                <a:latin typeface="Arial" panose="020B0604020202020204" pitchFamily="34" charset="0"/>
                <a:cs typeface="Arial" panose="020B0604020202020204" pitchFamily="34" charset="0"/>
              </a:rPr>
              <a:t>when you can ‘bounce back’ and get through something which has been difficult, or made you unhappy.</a:t>
            </a:r>
            <a:endParaRPr lang="en-GB" sz="1400" b="1" dirty="0">
              <a:latin typeface="Arial" panose="020B0604020202020204" pitchFamily="34" charset="0"/>
              <a:cs typeface="Arial" panose="020B0604020202020204" pitchFamily="34" charset="0"/>
            </a:endParaRPr>
          </a:p>
          <a:p>
            <a:pPr marL="234000" indent="-234000">
              <a:lnSpc>
                <a:spcPct val="110000"/>
              </a:lnSpc>
              <a:spcAft>
                <a:spcPts val="600"/>
              </a:spcAft>
              <a:buFont typeface="Arial" panose="020B0604020202020204" pitchFamily="34" charset="0"/>
              <a:buChar char="•"/>
            </a:pPr>
            <a:r>
              <a:rPr lang="en-GB" sz="1400" b="1" dirty="0">
                <a:latin typeface="Arial" panose="020B0604020202020204" pitchFamily="34" charset="0"/>
                <a:cs typeface="Arial" panose="020B0604020202020204" pitchFamily="34" charset="0"/>
              </a:rPr>
              <a:t>Perseverance: </a:t>
            </a:r>
            <a:r>
              <a:rPr lang="en-GB" sz="1400" dirty="0">
                <a:latin typeface="Arial" panose="020B0604020202020204" pitchFamily="34" charset="0"/>
                <a:cs typeface="Arial" panose="020B0604020202020204" pitchFamily="34" charset="0"/>
              </a:rPr>
              <a:t>when you keep on trying at something and don’t give up. </a:t>
            </a:r>
          </a:p>
          <a:p>
            <a:pPr marL="234000" indent="-234000">
              <a:lnSpc>
                <a:spcPct val="110000"/>
              </a:lnSpc>
              <a:spcAft>
                <a:spcPts val="600"/>
              </a:spcAft>
              <a:buFont typeface="Arial" panose="020B0604020202020204" pitchFamily="34" charset="0"/>
              <a:buChar char="•"/>
            </a:pPr>
            <a:r>
              <a:rPr lang="en-GB" sz="1400" b="1" dirty="0">
                <a:latin typeface="Arial" panose="020B0604020202020204" pitchFamily="34" charset="0"/>
                <a:cs typeface="Arial" panose="020B0604020202020204" pitchFamily="34" charset="0"/>
              </a:rPr>
              <a:t>Motivation: </a:t>
            </a:r>
            <a:r>
              <a:rPr lang="en-GB" sz="1400" dirty="0">
                <a:latin typeface="Arial" panose="020B0604020202020204" pitchFamily="34" charset="0"/>
                <a:cs typeface="Arial" panose="020B0604020202020204" pitchFamily="34" charset="0"/>
              </a:rPr>
              <a:t>doing something because you want to, not because you are told to.</a:t>
            </a:r>
          </a:p>
          <a:p>
            <a:pPr marL="234000" indent="-234000">
              <a:lnSpc>
                <a:spcPct val="110000"/>
              </a:lnSpc>
              <a:spcAft>
                <a:spcPts val="600"/>
              </a:spcAft>
              <a:buFont typeface="Arial" panose="020B0604020202020204" pitchFamily="34" charset="0"/>
              <a:buChar char="•"/>
            </a:pPr>
            <a:r>
              <a:rPr lang="en-GB" sz="1400" b="1" dirty="0">
                <a:latin typeface="Arial" panose="020B0604020202020204" pitchFamily="34" charset="0"/>
                <a:cs typeface="Arial" panose="020B0604020202020204" pitchFamily="34" charset="0"/>
              </a:rPr>
              <a:t>Passion: </a:t>
            </a:r>
            <a:r>
              <a:rPr lang="en-GB" sz="1400" dirty="0">
                <a:latin typeface="Arial" panose="020B0604020202020204" pitchFamily="34" charset="0"/>
                <a:cs typeface="Arial" panose="020B0604020202020204" pitchFamily="34" charset="0"/>
              </a:rPr>
              <a:t>you have a very strong interest in something – you are excited and enthusiastic about it; you really love it! </a:t>
            </a:r>
          </a:p>
          <a:p>
            <a:pPr marL="234000" indent="-234000">
              <a:lnSpc>
                <a:spcPct val="110000"/>
              </a:lnSpc>
              <a:spcAft>
                <a:spcPts val="600"/>
              </a:spcAft>
              <a:buFont typeface="Arial" panose="020B0604020202020204" pitchFamily="34" charset="0"/>
              <a:buChar char="•"/>
            </a:pPr>
            <a:r>
              <a:rPr lang="en-GB" sz="1400" b="1" dirty="0">
                <a:latin typeface="Arial" panose="020B0604020202020204" pitchFamily="34" charset="0"/>
                <a:cs typeface="Arial" panose="020B0604020202020204" pitchFamily="34" charset="0"/>
              </a:rPr>
              <a:t>Respect: </a:t>
            </a:r>
            <a:r>
              <a:rPr lang="en-GB" sz="1400" dirty="0">
                <a:latin typeface="Arial" panose="020B0604020202020204" pitchFamily="34" charset="0"/>
                <a:cs typeface="Arial" panose="020B0604020202020204" pitchFamily="34" charset="0"/>
              </a:rPr>
              <a:t>thinking about </a:t>
            </a:r>
            <a:r>
              <a:rPr lang="en-GB" sz="1400" dirty="0">
                <a:solidFill>
                  <a:srgbClr val="000000"/>
                </a:solidFill>
                <a:latin typeface="Arial" panose="020B0604020202020204" pitchFamily="34" charset="0"/>
                <a:cs typeface="Arial" panose="020B0604020202020204" pitchFamily="34" charset="0"/>
              </a:rPr>
              <a:t>how what you do or say might affect others; listening and appreciating who they are / what they do.</a:t>
            </a:r>
            <a:endParaRPr lang="en-GB" sz="1400" dirty="0">
              <a:solidFill>
                <a:srgbClr val="FF0000"/>
              </a:solidFill>
              <a:latin typeface="Arial" panose="020B0604020202020204" pitchFamily="34" charset="0"/>
              <a:cs typeface="Arial" panose="020B0604020202020204" pitchFamily="34" charset="0"/>
            </a:endParaRPr>
          </a:p>
        </p:txBody>
      </p:sp>
      <p:sp>
        <p:nvSpPr>
          <p:cNvPr id="9" name="Rectangle 8"/>
          <p:cNvSpPr/>
          <p:nvPr/>
        </p:nvSpPr>
        <p:spPr>
          <a:xfrm>
            <a:off x="1915200" y="1087200"/>
            <a:ext cx="4562718" cy="4475136"/>
          </a:xfrm>
          <a:prstGeom prst="rect">
            <a:avLst/>
          </a:prstGeom>
        </p:spPr>
        <p:txBody>
          <a:bodyPr wrap="square">
            <a:noAutofit/>
          </a:bodyPr>
          <a:lstStyle/>
          <a:p>
            <a:pPr>
              <a:spcAft>
                <a:spcPts val="1200"/>
              </a:spcAft>
            </a:pPr>
            <a:r>
              <a:rPr lang="en-GB" sz="2000" dirty="0">
                <a:solidFill>
                  <a:srgbClr val="EB5D0B"/>
                </a:solidFill>
                <a:latin typeface="Impact" panose="020B0806030902050204" pitchFamily="34" charset="0"/>
                <a:cs typeface="Calibri"/>
              </a:rPr>
              <a:t>DEVELOPING CHARACTER QUALITIES THROUGH TENNIS</a:t>
            </a:r>
          </a:p>
          <a:p>
            <a:pPr>
              <a:lnSpc>
                <a:spcPct val="110000"/>
              </a:lnSpc>
              <a:spcAft>
                <a:spcPts val="600"/>
              </a:spcAft>
            </a:pPr>
            <a:r>
              <a:rPr lang="en-GB" sz="1400" dirty="0"/>
              <a:t>The LTA Youth Schools programme is a suite of resources developed by the LTA to inspire the next generation of players and fans. These personal development activities were originally designed for teaching in lessons such as Personal, Social, Health and Economic (PSHE) Education, but have been adapted to support home learning. </a:t>
            </a:r>
          </a:p>
          <a:p>
            <a:pPr>
              <a:lnSpc>
                <a:spcPct val="110000"/>
              </a:lnSpc>
            </a:pPr>
            <a:r>
              <a:rPr lang="en-GB" sz="1400" dirty="0">
                <a:solidFill>
                  <a:srgbClr val="000000"/>
                </a:solidFill>
                <a:latin typeface="Arial" panose="020B0604020202020204" pitchFamily="34" charset="0"/>
                <a:cs typeface="Arial" panose="020B0604020202020204" pitchFamily="34" charset="0"/>
              </a:rPr>
              <a:t>This resource from the LTA gives children and their families information and activities to help them develop qualities and skills for personal development through five tennis-related challenges. The key character qualities are: resilience (which includes bouncing back); perseverance; motivation; passion (including enthusiasm) and respect. </a:t>
            </a:r>
            <a:r>
              <a:rPr lang="en-US" sz="1400" dirty="0">
                <a:solidFill>
                  <a:srgbClr val="000000"/>
                </a:solidFill>
                <a:latin typeface="Arial" panose="020B0604020202020204" pitchFamily="34" charset="0"/>
                <a:cs typeface="Arial" panose="020B0604020202020204" pitchFamily="34" charset="0"/>
              </a:rPr>
              <a:t>The challenges are designed for children in </a:t>
            </a:r>
            <a:r>
              <a:rPr lang="en-GB" sz="1400" dirty="0">
                <a:solidFill>
                  <a:srgbClr val="000000"/>
                </a:solidFill>
                <a:latin typeface="Arial" panose="020B0604020202020204" pitchFamily="34" charset="0"/>
                <a:cs typeface="Arial" panose="020B0604020202020204" pitchFamily="34" charset="0"/>
              </a:rPr>
              <a:t>Key Stage 2 (Years 3-6)</a:t>
            </a:r>
            <a:r>
              <a:rPr lang="en-US" sz="1400" dirty="0">
                <a:solidFill>
                  <a:srgbClr val="000000"/>
                </a:solidFill>
                <a:latin typeface="Arial" panose="020B0604020202020204" pitchFamily="34" charset="0"/>
                <a:cs typeface="Arial" panose="020B0604020202020204" pitchFamily="34" charset="0"/>
              </a:rPr>
              <a:t> (Scotland: P4-7).</a:t>
            </a:r>
            <a:endParaRPr lang="en-GB" sz="1400" dirty="0">
              <a:solidFill>
                <a:srgbClr val="000000"/>
              </a:solidFill>
              <a:latin typeface="Arial" panose="020B0604020202020204" pitchFamily="34" charset="0"/>
              <a:cs typeface="Arial" panose="020B0604020202020204" pitchFamily="34" charset="0"/>
            </a:endParaRPr>
          </a:p>
        </p:txBody>
      </p:sp>
      <p:sp>
        <p:nvSpPr>
          <p:cNvPr id="6" name="Right Triangle 5">
            <a:extLst>
              <a:ext uri="{FF2B5EF4-FFF2-40B4-BE49-F238E27FC236}">
                <a16:creationId xmlns:a16="http://schemas.microsoft.com/office/drawing/2014/main" id="{D15A8A88-8DDC-7044-9C95-F9D030590ED4}"/>
              </a:ext>
            </a:extLst>
          </p:cNvPr>
          <p:cNvSpPr/>
          <p:nvPr/>
        </p:nvSpPr>
        <p:spPr>
          <a:xfrm rot="10800000">
            <a:off x="8956260" y="0"/>
            <a:ext cx="3266661" cy="768105"/>
          </a:xfrm>
          <a:prstGeom prst="rtTriangle">
            <a:avLst/>
          </a:prstGeom>
          <a:solidFill>
            <a:schemeClr val="tx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218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15200" y="1087200"/>
            <a:ext cx="4671580" cy="4252896"/>
          </a:xfrm>
          <a:prstGeom prst="rect">
            <a:avLst/>
          </a:prstGeom>
        </p:spPr>
        <p:txBody>
          <a:bodyPr wrap="square">
            <a:noAutofit/>
          </a:bodyPr>
          <a:lstStyle/>
          <a:p>
            <a:pPr>
              <a:lnSpc>
                <a:spcPct val="110000"/>
              </a:lnSpc>
              <a:spcAft>
                <a:spcPts val="1200"/>
              </a:spcAft>
            </a:pPr>
            <a:r>
              <a:rPr lang="en-GB" sz="2000" dirty="0">
                <a:solidFill>
                  <a:srgbClr val="EB5D0B"/>
                </a:solidFill>
                <a:latin typeface="Impact" panose="020B0806030902050204" pitchFamily="34" charset="0"/>
                <a:cs typeface="Calibri"/>
              </a:rPr>
              <a:t>COMPLETING THE CHALLENGES</a:t>
            </a:r>
            <a:endParaRPr lang="en-GB" sz="2000" dirty="0">
              <a:solidFill>
                <a:srgbClr val="000000"/>
              </a:solidFill>
              <a:latin typeface="Arial" panose="020B0604020202020204" pitchFamily="34" charset="0"/>
              <a:cs typeface="Arial" panose="020B0604020202020204" pitchFamily="34" charset="0"/>
            </a:endParaRPr>
          </a:p>
          <a:p>
            <a:pPr marL="234000" indent="-234000">
              <a:lnSpc>
                <a:spcPct val="110000"/>
              </a:lnSpc>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First, look at the introductory presentation which sets the scene for the challenges, including the films. This will give you some useful background information about tennis, and about the key physical and character qualities which tennis players need. </a:t>
            </a:r>
          </a:p>
          <a:p>
            <a:pPr marL="234000" indent="-234000">
              <a:lnSpc>
                <a:spcPct val="110000"/>
              </a:lnSpc>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You can do the five challenges whenever you want to, inside your home or in an outside space if you have one. For example, you might choose to do one a day for a week. </a:t>
            </a:r>
          </a:p>
          <a:p>
            <a:pPr marL="234000" indent="-234000">
              <a:lnSpc>
                <a:spcPct val="110000"/>
              </a:lnSpc>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challenges have been designed so that ideally, families can work through the activities together. However, children can also use them independently.</a:t>
            </a:r>
            <a:endParaRPr lang="en-US" sz="1400" spc="-20" dirty="0">
              <a:latin typeface="Arial" panose="020B0604020202020204" pitchFamily="34" charset="0"/>
              <a:cs typeface="Arial" panose="020B0604020202020204" pitchFamily="34" charset="0"/>
            </a:endParaRPr>
          </a:p>
          <a:p>
            <a:pPr>
              <a:lnSpc>
                <a:spcPct val="110000"/>
              </a:lnSpc>
              <a:spcAft>
                <a:spcPts val="600"/>
              </a:spcAft>
            </a:pPr>
            <a:endParaRPr lang="en-US" sz="14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24D5D9A-955D-E743-8FC7-0F1950B995C4}"/>
              </a:ext>
            </a:extLst>
          </p:cNvPr>
          <p:cNvSpPr txBox="1">
            <a:spLocks/>
          </p:cNvSpPr>
          <p:nvPr/>
        </p:nvSpPr>
        <p:spPr>
          <a:xfrm>
            <a:off x="313265" y="293688"/>
            <a:ext cx="12707275" cy="6556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200" dirty="0">
                <a:latin typeface="Impact" panose="020B0806030902050204" pitchFamily="34" charset="0"/>
                <a:cs typeface="Arial" panose="020B0604020202020204" pitchFamily="34" charset="0"/>
              </a:rPr>
              <a:t>INTRODUCTION FOR PARENTS &amp; CARERS (2)</a:t>
            </a:r>
          </a:p>
        </p:txBody>
      </p:sp>
      <p:sp>
        <p:nvSpPr>
          <p:cNvPr id="4" name="Rectangle 3"/>
          <p:cNvSpPr/>
          <p:nvPr/>
        </p:nvSpPr>
        <p:spPr>
          <a:xfrm>
            <a:off x="6850799" y="1573200"/>
            <a:ext cx="4936823" cy="2301376"/>
          </a:xfrm>
          <a:prstGeom prst="rect">
            <a:avLst/>
          </a:prstGeom>
        </p:spPr>
        <p:txBody>
          <a:bodyPr wrap="square">
            <a:noAutofit/>
          </a:bodyPr>
          <a:lstStyle/>
          <a:p>
            <a:pPr marL="234000" indent="-234000">
              <a:lnSpc>
                <a:spcPct val="110000"/>
              </a:lnSpc>
              <a:spcAft>
                <a:spcPts val="600"/>
              </a:spcAft>
              <a:buFont typeface="Arial" panose="020B0604020202020204" pitchFamily="34" charset="0"/>
              <a:buChar char="•"/>
            </a:pPr>
            <a:r>
              <a:rPr lang="en-US" sz="1400" spc="-20" dirty="0">
                <a:latin typeface="Arial" panose="020B0604020202020204" pitchFamily="34" charset="0"/>
                <a:cs typeface="Arial" panose="020B0604020202020204" pitchFamily="34" charset="0"/>
              </a:rPr>
              <a:t>You don’t need any special equipment – some challenges </a:t>
            </a:r>
            <a:r>
              <a:rPr lang="en-US" sz="1400" dirty="0">
                <a:latin typeface="Arial" panose="020B0604020202020204" pitchFamily="34" charset="0"/>
                <a:cs typeface="Arial" panose="020B0604020202020204" pitchFamily="34" charset="0"/>
              </a:rPr>
              <a:t>need no equipment at all; others only whatever you can find around the home. Ideas are provided if you want to make the challenges harder, or you can think of your own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ways to take them further.</a:t>
            </a:r>
          </a:p>
          <a:p>
            <a:pPr marL="234000" indent="-23400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Each challenge focuses on one key character quality; however, children are encouraged to think about the other qualities which they might be using too. If doing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the challenges with other people, at the end of each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one there is the chance to ‘award’ someone who best demonstrated a key quality. </a:t>
            </a:r>
          </a:p>
          <a:p>
            <a:pPr marL="234000" indent="-234000">
              <a:buFont typeface="Arial" panose="020B0604020202020204" pitchFamily="34" charset="0"/>
              <a:buChar char="•"/>
            </a:pPr>
            <a:r>
              <a:rPr lang="en-US" sz="1400" spc="-20" dirty="0">
                <a:latin typeface="Arial" panose="020B0604020202020204" pitchFamily="34" charset="0"/>
                <a:cs typeface="Arial" panose="020B0604020202020204" pitchFamily="34" charset="0"/>
              </a:rPr>
              <a:t>There is also a final ‘personal challenge’ which encourages </a:t>
            </a:r>
            <a:r>
              <a:rPr lang="en-US" sz="1400" dirty="0">
                <a:latin typeface="Arial" panose="020B0604020202020204" pitchFamily="34" charset="0"/>
                <a:cs typeface="Arial" panose="020B0604020202020204" pitchFamily="34" charset="0"/>
              </a:rPr>
              <a:t>children to develop a skill over the course of a week.</a:t>
            </a:r>
          </a:p>
        </p:txBody>
      </p:sp>
      <p:grpSp>
        <p:nvGrpSpPr>
          <p:cNvPr id="10" name="Group 9">
            <a:extLst>
              <a:ext uri="{FF2B5EF4-FFF2-40B4-BE49-F238E27FC236}">
                <a16:creationId xmlns:a16="http://schemas.microsoft.com/office/drawing/2014/main" id="{F47CBBC5-A024-8740-BE08-223D6D7585C0}"/>
              </a:ext>
            </a:extLst>
          </p:cNvPr>
          <p:cNvGrpSpPr/>
          <p:nvPr/>
        </p:nvGrpSpPr>
        <p:grpSpPr>
          <a:xfrm>
            <a:off x="7546041" y="4913643"/>
            <a:ext cx="3546338" cy="1652934"/>
            <a:chOff x="8290620" y="4913643"/>
            <a:chExt cx="3546338" cy="1652934"/>
          </a:xfrm>
        </p:grpSpPr>
        <p:sp>
          <p:nvSpPr>
            <p:cNvPr id="11" name="Rounded Rectangle 10">
              <a:extLst>
                <a:ext uri="{FF2B5EF4-FFF2-40B4-BE49-F238E27FC236}">
                  <a16:creationId xmlns:a16="http://schemas.microsoft.com/office/drawing/2014/main" id="{4FC72BE6-1E3B-1F43-8B6E-84EBC64BB165}"/>
                </a:ext>
              </a:extLst>
            </p:cNvPr>
            <p:cNvSpPr/>
            <p:nvPr/>
          </p:nvSpPr>
          <p:spPr>
            <a:xfrm flipH="1">
              <a:off x="10831382" y="4913643"/>
              <a:ext cx="1005576" cy="1652934"/>
            </a:xfrm>
            <a:prstGeom prst="roundRect">
              <a:avLst>
                <a:gd name="adj" fmla="val 0"/>
              </a:avLst>
            </a:prstGeom>
            <a:blipFill>
              <a:blip r:embed="rId3"/>
              <a:stretch>
                <a:fillRect l="-17472" t="-2318" r="-16806" b="-921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D5720EC1-EA52-AC41-AEA4-48674381115C}"/>
                </a:ext>
              </a:extLst>
            </p:cNvPr>
            <p:cNvSpPr/>
            <p:nvPr/>
          </p:nvSpPr>
          <p:spPr>
            <a:xfrm flipH="1">
              <a:off x="9560451" y="4913643"/>
              <a:ext cx="1005576" cy="1652934"/>
            </a:xfrm>
            <a:prstGeom prst="roundRect">
              <a:avLst>
                <a:gd name="adj" fmla="val 0"/>
              </a:avLst>
            </a:prstGeom>
            <a:blipFill>
              <a:blip r:embed="rId4"/>
              <a:stretch>
                <a:fillRect l="-56148" t="-2" r="-77057" b="-79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5214BD2C-6EA9-C947-A0B7-03DA22941C75}"/>
                </a:ext>
              </a:extLst>
            </p:cNvPr>
            <p:cNvSpPr/>
            <p:nvPr/>
          </p:nvSpPr>
          <p:spPr>
            <a:xfrm flipH="1">
              <a:off x="8290620" y="4913643"/>
              <a:ext cx="1005576" cy="1652934"/>
            </a:xfrm>
            <a:prstGeom prst="roundRect">
              <a:avLst>
                <a:gd name="adj" fmla="val 0"/>
              </a:avLst>
            </a:prstGeom>
            <a:blipFill>
              <a:blip r:embed="rId5"/>
              <a:stretch>
                <a:fillRect l="-91705" t="-4077" r="-27404" b="-559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ight Triangle 16">
            <a:extLst>
              <a:ext uri="{FF2B5EF4-FFF2-40B4-BE49-F238E27FC236}">
                <a16:creationId xmlns:a16="http://schemas.microsoft.com/office/drawing/2014/main" id="{8D8ED447-BCCC-D841-9461-C8BCBB285269}"/>
              </a:ext>
            </a:extLst>
          </p:cNvPr>
          <p:cNvSpPr/>
          <p:nvPr/>
        </p:nvSpPr>
        <p:spPr>
          <a:xfrm rot="10800000">
            <a:off x="8956260" y="0"/>
            <a:ext cx="3266661" cy="768105"/>
          </a:xfrm>
          <a:prstGeom prst="rtTriangle">
            <a:avLst/>
          </a:prstGeom>
          <a:solidFill>
            <a:schemeClr val="tx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254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D43BFB-83AD-BC45-AA0A-5A079E62BF5D}"/>
              </a:ext>
            </a:extLst>
          </p:cNvPr>
          <p:cNvSpPr/>
          <p:nvPr/>
        </p:nvSpPr>
        <p:spPr>
          <a:xfrm>
            <a:off x="373529" y="3440935"/>
            <a:ext cx="3498755" cy="42644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
            <a:extLst>
              <a:ext uri="{FF2B5EF4-FFF2-40B4-BE49-F238E27FC236}">
                <a16:creationId xmlns:a16="http://schemas.microsoft.com/office/drawing/2014/main" id="{B39CCD96-B0B9-D844-90F8-9F6D2F864216}"/>
              </a:ext>
            </a:extLst>
          </p:cNvPr>
          <p:cNvSpPr/>
          <p:nvPr/>
        </p:nvSpPr>
        <p:spPr>
          <a:xfrm>
            <a:off x="-100584" y="5942447"/>
            <a:ext cx="2505194" cy="952773"/>
          </a:xfrm>
          <a:custGeom>
            <a:avLst/>
            <a:gdLst>
              <a:gd name="connsiteX0" fmla="*/ 0 w 2423771"/>
              <a:gd name="connsiteY0" fmla="*/ 0 h 577236"/>
              <a:gd name="connsiteX1" fmla="*/ 2423771 w 2423771"/>
              <a:gd name="connsiteY1" fmla="*/ 0 h 577236"/>
              <a:gd name="connsiteX2" fmla="*/ 2423771 w 2423771"/>
              <a:gd name="connsiteY2" fmla="*/ 577236 h 577236"/>
              <a:gd name="connsiteX3" fmla="*/ 0 w 2423771"/>
              <a:gd name="connsiteY3" fmla="*/ 577236 h 577236"/>
              <a:gd name="connsiteX4" fmla="*/ 0 w 2423771"/>
              <a:gd name="connsiteY4" fmla="*/ 0 h 577236"/>
              <a:gd name="connsiteX0" fmla="*/ 0 w 2423771"/>
              <a:gd name="connsiteY0" fmla="*/ 0 h 577236"/>
              <a:gd name="connsiteX1" fmla="*/ 1686017 w 2423771"/>
              <a:gd name="connsiteY1" fmla="*/ 342900 h 577236"/>
              <a:gd name="connsiteX2" fmla="*/ 2423771 w 2423771"/>
              <a:gd name="connsiteY2" fmla="*/ 577236 h 577236"/>
              <a:gd name="connsiteX3" fmla="*/ 0 w 2423771"/>
              <a:gd name="connsiteY3" fmla="*/ 577236 h 577236"/>
              <a:gd name="connsiteX4" fmla="*/ 0 w 2423771"/>
              <a:gd name="connsiteY4" fmla="*/ 0 h 577236"/>
              <a:gd name="connsiteX0" fmla="*/ 0 w 2423771"/>
              <a:gd name="connsiteY0" fmla="*/ 0 h 577236"/>
              <a:gd name="connsiteX1" fmla="*/ 1409485 w 2423771"/>
              <a:gd name="connsiteY1" fmla="*/ 460888 h 577236"/>
              <a:gd name="connsiteX2" fmla="*/ 2423771 w 2423771"/>
              <a:gd name="connsiteY2" fmla="*/ 577236 h 577236"/>
              <a:gd name="connsiteX3" fmla="*/ 0 w 2423771"/>
              <a:gd name="connsiteY3" fmla="*/ 577236 h 577236"/>
              <a:gd name="connsiteX4" fmla="*/ 0 w 2423771"/>
              <a:gd name="connsiteY4" fmla="*/ 0 h 577236"/>
              <a:gd name="connsiteX0" fmla="*/ 0 w 2423771"/>
              <a:gd name="connsiteY0" fmla="*/ 0 h 577236"/>
              <a:gd name="connsiteX1" fmla="*/ 1486914 w 2423771"/>
              <a:gd name="connsiteY1" fmla="*/ 342901 h 577236"/>
              <a:gd name="connsiteX2" fmla="*/ 2423771 w 2423771"/>
              <a:gd name="connsiteY2" fmla="*/ 577236 h 577236"/>
              <a:gd name="connsiteX3" fmla="*/ 0 w 2423771"/>
              <a:gd name="connsiteY3" fmla="*/ 577236 h 577236"/>
              <a:gd name="connsiteX4" fmla="*/ 0 w 2423771"/>
              <a:gd name="connsiteY4" fmla="*/ 0 h 577236"/>
              <a:gd name="connsiteX0" fmla="*/ 0 w 2423771"/>
              <a:gd name="connsiteY0" fmla="*/ 224912 h 802148"/>
              <a:gd name="connsiteX1" fmla="*/ 1114518 w 2423771"/>
              <a:gd name="connsiteY1" fmla="*/ 0 h 802148"/>
              <a:gd name="connsiteX2" fmla="*/ 2423771 w 2423771"/>
              <a:gd name="connsiteY2" fmla="*/ 802148 h 802148"/>
              <a:gd name="connsiteX3" fmla="*/ 0 w 2423771"/>
              <a:gd name="connsiteY3" fmla="*/ 802148 h 802148"/>
              <a:gd name="connsiteX4" fmla="*/ 0 w 2423771"/>
              <a:gd name="connsiteY4" fmla="*/ 224912 h 802148"/>
              <a:gd name="connsiteX0" fmla="*/ 0 w 2423771"/>
              <a:gd name="connsiteY0" fmla="*/ 0 h 577236"/>
              <a:gd name="connsiteX1" fmla="*/ 2423771 w 2423771"/>
              <a:gd name="connsiteY1" fmla="*/ 577236 h 577236"/>
              <a:gd name="connsiteX2" fmla="*/ 0 w 2423771"/>
              <a:gd name="connsiteY2" fmla="*/ 577236 h 577236"/>
              <a:gd name="connsiteX3" fmla="*/ 0 w 2423771"/>
              <a:gd name="connsiteY3" fmla="*/ 0 h 577236"/>
              <a:gd name="connsiteX0" fmla="*/ 0 w 2574942"/>
              <a:gd name="connsiteY0" fmla="*/ 0 h 591984"/>
              <a:gd name="connsiteX1" fmla="*/ 2574942 w 2574942"/>
              <a:gd name="connsiteY1" fmla="*/ 591984 h 591984"/>
              <a:gd name="connsiteX2" fmla="*/ 0 w 2574942"/>
              <a:gd name="connsiteY2" fmla="*/ 577236 h 591984"/>
              <a:gd name="connsiteX3" fmla="*/ 0 w 2574942"/>
              <a:gd name="connsiteY3" fmla="*/ 0 h 591984"/>
            </a:gdLst>
            <a:ahLst/>
            <a:cxnLst>
              <a:cxn ang="0">
                <a:pos x="connsiteX0" y="connsiteY0"/>
              </a:cxn>
              <a:cxn ang="0">
                <a:pos x="connsiteX1" y="connsiteY1"/>
              </a:cxn>
              <a:cxn ang="0">
                <a:pos x="connsiteX2" y="connsiteY2"/>
              </a:cxn>
              <a:cxn ang="0">
                <a:pos x="connsiteX3" y="connsiteY3"/>
              </a:cxn>
            </a:cxnLst>
            <a:rect l="l" t="t" r="r" b="b"/>
            <a:pathLst>
              <a:path w="2574942" h="591984">
                <a:moveTo>
                  <a:pt x="0" y="0"/>
                </a:moveTo>
                <a:lnTo>
                  <a:pt x="2574942" y="591984"/>
                </a:lnTo>
                <a:lnTo>
                  <a:pt x="0" y="577236"/>
                </a:lnTo>
                <a:lnTo>
                  <a:pt x="0" y="0"/>
                </a:lnTo>
                <a:close/>
              </a:path>
            </a:pathLst>
          </a:custGeom>
          <a:solidFill>
            <a:srgbClr val="EB5D0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313199" y="1087200"/>
            <a:ext cx="9038045" cy="4968027"/>
          </a:xfrm>
          <a:prstGeom prst="rect">
            <a:avLst/>
          </a:prstGeom>
        </p:spPr>
        <p:txBody>
          <a:bodyPr wrap="square" lIns="90000">
            <a:spAutoFit/>
          </a:bodyPr>
          <a:lstStyle/>
          <a:p>
            <a:pPr>
              <a:spcAft>
                <a:spcPts val="1200"/>
              </a:spcAft>
            </a:pPr>
            <a:r>
              <a:rPr lang="en-GB" sz="2000" b="1" dirty="0">
                <a:solidFill>
                  <a:srgbClr val="EB5D0B"/>
                </a:solidFill>
                <a:latin typeface="Arial" panose="020B0604020202020204" pitchFamily="34" charset="0"/>
                <a:cs typeface="Arial" panose="020B0604020202020204" pitchFamily="34" charset="0"/>
              </a:rPr>
              <a:t>Get started: </a:t>
            </a:r>
          </a:p>
          <a:p>
            <a:pPr marL="288000" indent="-288000">
              <a:spcAft>
                <a:spcPts val="800"/>
              </a:spcAft>
              <a:buFont typeface="Arial" panose="020B0604020202020204" pitchFamily="34" charset="0"/>
              <a:buChar char="•"/>
            </a:pPr>
            <a:r>
              <a:rPr lang="en-GB" dirty="0">
                <a:latin typeface="Arial" panose="020B0604020202020204" pitchFamily="34" charset="0"/>
                <a:cs typeface="Arial" panose="020B0604020202020204" pitchFamily="34" charset="0"/>
              </a:rPr>
              <a:t>Think of something you’d like to celebrate! Is it someone’s birthday? Have you done something brilliant recently? Do you want to tell someone how fantastic you think they are? Or can you think of something you’ve clapped and cheered for before? </a:t>
            </a:r>
          </a:p>
          <a:p>
            <a:pPr marL="288000" indent="-288000">
              <a:spcAft>
                <a:spcPts val="3300"/>
              </a:spcAft>
              <a:buFont typeface="Arial" panose="020B0604020202020204" pitchFamily="34" charset="0"/>
              <a:buChar char="•"/>
            </a:pPr>
            <a:r>
              <a:rPr lang="en-GB" dirty="0">
                <a:latin typeface="Arial" panose="020B0604020202020204" pitchFamily="34" charset="0"/>
                <a:cs typeface="Arial" panose="020B0604020202020204" pitchFamily="34" charset="0"/>
              </a:rPr>
              <a:t>Decide what you’re celebrating and do some Mexican waves or big claps and cheers with your family. How does it make you feel when you’re all doing it together?</a:t>
            </a:r>
          </a:p>
          <a:p>
            <a:pPr>
              <a:spcAft>
                <a:spcPts val="1200"/>
              </a:spcAft>
            </a:pPr>
            <a:r>
              <a:rPr lang="en-GB" sz="2000" b="1" dirty="0">
                <a:solidFill>
                  <a:schemeClr val="bg1"/>
                </a:solidFill>
                <a:latin typeface="Arial" panose="020B0604020202020204" pitchFamily="34" charset="0"/>
                <a:cs typeface="Arial" panose="020B0604020202020204" pitchFamily="34" charset="0"/>
              </a:rPr>
              <a:t> Today’s quality is </a:t>
            </a:r>
            <a:r>
              <a:rPr lang="en-GB" sz="2000" b="1" dirty="0">
                <a:solidFill>
                  <a:schemeClr val="bg1"/>
                </a:solidFill>
                <a:latin typeface="Impact" panose="020B0806030902050204" pitchFamily="34" charset="0"/>
                <a:cs typeface="Arial" panose="020B0604020202020204" pitchFamily="34" charset="0"/>
              </a:rPr>
              <a:t>PASSION</a:t>
            </a:r>
            <a:endParaRPr lang="en-GB" sz="2000" b="1" dirty="0">
              <a:solidFill>
                <a:schemeClr val="bg1"/>
              </a:solidFill>
              <a:latin typeface="Arial" panose="020B0604020202020204" pitchFamily="34" charset="0"/>
              <a:cs typeface="Arial" panose="020B0604020202020204" pitchFamily="34" charset="0"/>
            </a:endParaRPr>
          </a:p>
          <a:p>
            <a:pPr marL="285750" indent="-285750">
              <a:spcAft>
                <a:spcPts val="800"/>
              </a:spcAft>
              <a:buFont typeface="Arial" panose="020B0604020202020204" pitchFamily="34" charset="0"/>
              <a:buChar char="•"/>
            </a:pPr>
            <a:r>
              <a:rPr lang="en-GB" dirty="0">
                <a:latin typeface="Arial" panose="020B0604020202020204" pitchFamily="34" charset="0"/>
                <a:cs typeface="Arial" panose="020B0604020202020204" pitchFamily="34" charset="0"/>
              </a:rPr>
              <a:t>Passion means you have a very strong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interest in something – you are excited and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enthusiastic about it; you really love it! What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are you passionate and enthusiastic about?</a:t>
            </a:r>
          </a:p>
          <a:p>
            <a:pPr marL="285750" indent="-285750">
              <a:spcAft>
                <a:spcPts val="800"/>
              </a:spcAft>
              <a:buFont typeface="Arial" panose="020B0604020202020204" pitchFamily="34" charset="0"/>
              <a:buChar char="•"/>
            </a:pPr>
            <a:r>
              <a:rPr lang="en-GB" dirty="0">
                <a:latin typeface="Arial" panose="020B0604020202020204" pitchFamily="34" charset="0"/>
                <a:cs typeface="Arial" panose="020B0604020202020204" pitchFamily="34" charset="0"/>
              </a:rPr>
              <a:t>How do you know the tennis players</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in the pictures are passionate about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their game?</a:t>
            </a:r>
          </a:p>
        </p:txBody>
      </p:sp>
      <p:sp>
        <p:nvSpPr>
          <p:cNvPr id="12" name="Title 1">
            <a:extLst>
              <a:ext uri="{FF2B5EF4-FFF2-40B4-BE49-F238E27FC236}">
                <a16:creationId xmlns:a16="http://schemas.microsoft.com/office/drawing/2014/main" id="{F2BD098B-1791-2147-B7FF-79F5DE154160}"/>
              </a:ext>
            </a:extLst>
          </p:cNvPr>
          <p:cNvSpPr txBox="1">
            <a:spLocks/>
          </p:cNvSpPr>
          <p:nvPr/>
        </p:nvSpPr>
        <p:spPr>
          <a:xfrm>
            <a:off x="313265" y="293688"/>
            <a:ext cx="12707275" cy="6556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200" dirty="0">
                <a:latin typeface="Impact" panose="020B0806030902050204" pitchFamily="34" charset="0"/>
                <a:cs typeface="Arial" panose="020B0604020202020204" pitchFamily="34" charset="0"/>
              </a:rPr>
              <a:t>WARM-UP</a:t>
            </a:r>
          </a:p>
        </p:txBody>
      </p:sp>
      <p:sp>
        <p:nvSpPr>
          <p:cNvPr id="13" name="Rounded Rectangle 12">
            <a:extLst>
              <a:ext uri="{FF2B5EF4-FFF2-40B4-BE49-F238E27FC236}">
                <a16:creationId xmlns:a16="http://schemas.microsoft.com/office/drawing/2014/main" id="{88B10537-71C7-6F4E-930D-BEC19575C7B7}"/>
              </a:ext>
            </a:extLst>
          </p:cNvPr>
          <p:cNvSpPr/>
          <p:nvPr/>
        </p:nvSpPr>
        <p:spPr>
          <a:xfrm>
            <a:off x="9867171" y="3722914"/>
            <a:ext cx="1951300" cy="2858330"/>
          </a:xfrm>
          <a:prstGeom prst="roundRect">
            <a:avLst>
              <a:gd name="adj" fmla="val 0"/>
            </a:avLst>
          </a:prstGeom>
          <a:blipFill dpi="0" rotWithShape="1">
            <a:blip r:embed="rId3" cstate="screen">
              <a:extLst>
                <a:ext uri="{28A0092B-C50C-407E-A947-70E740481C1C}">
                  <a14:useLocalDpi xmlns:a14="http://schemas.microsoft.com/office/drawing/2010/main"/>
                </a:ext>
              </a:extLst>
            </a:blip>
            <a:srcRect/>
            <a:stretch>
              <a:fillRect l="-14446" r="-1" b="2"/>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B39C3648-74BE-B04C-9B65-7B305E5794FD}"/>
              </a:ext>
            </a:extLst>
          </p:cNvPr>
          <p:cNvSpPr/>
          <p:nvPr/>
        </p:nvSpPr>
        <p:spPr>
          <a:xfrm>
            <a:off x="5691252" y="3722914"/>
            <a:ext cx="1951299" cy="2858330"/>
          </a:xfrm>
          <a:prstGeom prst="roundRect">
            <a:avLst>
              <a:gd name="adj" fmla="val 0"/>
            </a:avLst>
          </a:prstGeom>
          <a:blipFill dpi="0" rotWithShape="1">
            <a:blip r:embed="rId4" cstate="screen">
              <a:extLst>
                <a:ext uri="{28A0092B-C50C-407E-A947-70E740481C1C}">
                  <a14:useLocalDpi xmlns:a14="http://schemas.microsoft.com/office/drawing/2010/main"/>
                </a:ext>
              </a:extLst>
            </a:blip>
            <a:srcRect/>
            <a:stretch>
              <a:fillRect l="-1" r="-14446"/>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5A12D98-A12D-DB46-A43C-36384AA1304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779211" y="3722914"/>
            <a:ext cx="1951300" cy="2858331"/>
          </a:xfrm>
          <a:prstGeom prst="rect">
            <a:avLst/>
          </a:prstGeom>
        </p:spPr>
      </p:pic>
    </p:spTree>
    <p:extLst>
      <p:ext uri="{BB962C8B-B14F-4D97-AF65-F5344CB8AC3E}">
        <p14:creationId xmlns:p14="http://schemas.microsoft.com/office/powerpoint/2010/main" val="1578595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4" descr="Nike SWOOSH WRISTBANDS Option: WHT/BLK, Size: STD">
            <a:extLst>
              <a:ext uri="{FF2B5EF4-FFF2-40B4-BE49-F238E27FC236}">
                <a16:creationId xmlns:a16="http://schemas.microsoft.com/office/drawing/2014/main" id="{0915E90D-D9B6-4D26-BEDF-CC6A5F77BD4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Rectangle 11">
            <a:extLst>
              <a:ext uri="{FF2B5EF4-FFF2-40B4-BE49-F238E27FC236}">
                <a16:creationId xmlns:a16="http://schemas.microsoft.com/office/drawing/2014/main" id="{78F0B562-ADA3-4C3D-983F-BBDFC116BA92}"/>
              </a:ext>
            </a:extLst>
          </p:cNvPr>
          <p:cNvSpPr/>
          <p:nvPr/>
        </p:nvSpPr>
        <p:spPr>
          <a:xfrm>
            <a:off x="6999201" y="949325"/>
            <a:ext cx="4701666" cy="2975820"/>
          </a:xfrm>
          <a:prstGeom prst="rect">
            <a:avLst/>
          </a:prstGeom>
          <a:noFill/>
          <a:ln>
            <a:noFill/>
          </a:ln>
        </p:spPr>
        <p:txBody>
          <a:bodyPr wrap="square" lIns="360000" tIns="234000" rIns="251999" bIns="234000">
            <a:spAutoFit/>
          </a:bodyPr>
          <a:lstStyle/>
          <a:p>
            <a:pPr>
              <a:spcAft>
                <a:spcPts val="1200"/>
              </a:spcAft>
            </a:pPr>
            <a:r>
              <a:rPr lang="en-GB" sz="2000" b="1" dirty="0">
                <a:solidFill>
                  <a:srgbClr val="EB5D0B"/>
                </a:solidFill>
                <a:latin typeface="Arial" panose="020B0604020202020204" pitchFamily="34" charset="0"/>
              </a:rPr>
              <a:t>Tips and ideas</a:t>
            </a:r>
          </a:p>
          <a:p>
            <a:pPr marL="288000" lvl="0" indent="-288000" defTabSz="966338">
              <a:spcAft>
                <a:spcPts val="800"/>
              </a:spcAft>
              <a:buFont typeface="Arial" panose="020B0604020202020204" pitchFamily="34" charset="0"/>
              <a:buChar char="•"/>
              <a:defRPr/>
            </a:pPr>
            <a:r>
              <a:rPr lang="en-GB" dirty="0">
                <a:solidFill>
                  <a:sysClr val="windowText" lastClr="000000"/>
                </a:solidFill>
              </a:rPr>
              <a:t>If you don’t have a ball use anything round like an orange, a tin, a pencil pot or a plastic mug. (Make sure it’s something that won’t break if you drop it!)</a:t>
            </a:r>
          </a:p>
          <a:p>
            <a:pPr marL="288000" lvl="0" indent="-288000" defTabSz="966338">
              <a:spcAft>
                <a:spcPts val="800"/>
              </a:spcAft>
              <a:buFont typeface="Arial" panose="020B0604020202020204" pitchFamily="34" charset="0"/>
              <a:buChar char="•"/>
              <a:defRPr/>
            </a:pPr>
            <a:r>
              <a:rPr lang="en-GB" dirty="0">
                <a:solidFill>
                  <a:sysClr val="windowText" lastClr="000000"/>
                </a:solidFill>
              </a:rPr>
              <a:t>If you have an outdoor space you might want to do this outside.</a:t>
            </a:r>
          </a:p>
        </p:txBody>
      </p:sp>
      <p:sp>
        <p:nvSpPr>
          <p:cNvPr id="7" name="Title 1">
            <a:extLst>
              <a:ext uri="{FF2B5EF4-FFF2-40B4-BE49-F238E27FC236}">
                <a16:creationId xmlns:a16="http://schemas.microsoft.com/office/drawing/2014/main" id="{A760E1EB-55C9-0D46-9C22-81FA117E7367}"/>
              </a:ext>
            </a:extLst>
          </p:cNvPr>
          <p:cNvSpPr txBox="1">
            <a:spLocks/>
          </p:cNvSpPr>
          <p:nvPr/>
        </p:nvSpPr>
        <p:spPr>
          <a:xfrm>
            <a:off x="313265" y="293688"/>
            <a:ext cx="12707275" cy="6556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200" dirty="0">
                <a:latin typeface="Impact" panose="020B0806030902050204" pitchFamily="34" charset="0"/>
                <a:cs typeface="Arial" panose="020B0604020202020204" pitchFamily="34" charset="0"/>
              </a:rPr>
              <a:t>ON BALANCE</a:t>
            </a:r>
          </a:p>
        </p:txBody>
      </p:sp>
      <p:sp>
        <p:nvSpPr>
          <p:cNvPr id="11" name="Rectangle 10">
            <a:extLst>
              <a:ext uri="{FF2B5EF4-FFF2-40B4-BE49-F238E27FC236}">
                <a16:creationId xmlns:a16="http://schemas.microsoft.com/office/drawing/2014/main" id="{8C88E5B8-06DE-5442-A113-16325EDE8462}"/>
              </a:ext>
            </a:extLst>
          </p:cNvPr>
          <p:cNvSpPr/>
          <p:nvPr/>
        </p:nvSpPr>
        <p:spPr>
          <a:xfrm>
            <a:off x="1583334" y="1106982"/>
            <a:ext cx="5415867" cy="4732266"/>
          </a:xfrm>
          <a:prstGeom prst="rect">
            <a:avLst/>
          </a:prstGeom>
        </p:spPr>
        <p:txBody>
          <a:bodyPr wrap="square" lIns="90000" numCol="1" spcCol="360000">
            <a:noAutofit/>
          </a:bodyPr>
          <a:lstStyle/>
          <a:p>
            <a:pPr>
              <a:spcAft>
                <a:spcPts val="1200"/>
              </a:spcAft>
            </a:pPr>
            <a:r>
              <a:rPr lang="en-GB" sz="2000" b="1" dirty="0">
                <a:solidFill>
                  <a:srgbClr val="EB5D0B"/>
                </a:solidFill>
                <a:latin typeface="Arial" panose="020B0604020202020204" pitchFamily="34" charset="0"/>
              </a:rPr>
              <a:t>Instructions</a:t>
            </a:r>
            <a:endParaRPr lang="en-GB" sz="2000" dirty="0">
              <a:solidFill>
                <a:srgbClr val="EB5D0B"/>
              </a:solidFill>
            </a:endParaRPr>
          </a:p>
          <a:p>
            <a:pPr>
              <a:spcAft>
                <a:spcPts val="600"/>
              </a:spcAft>
            </a:pPr>
            <a:r>
              <a:rPr lang="en-GB" dirty="0">
                <a:latin typeface="Arial" panose="020B0604020202020204" pitchFamily="34" charset="0"/>
              </a:rPr>
              <a:t>The challenge is to move around a room or outside space with a ball or round object. Can you do it:</a:t>
            </a:r>
          </a:p>
          <a:p>
            <a:pPr marL="288000" indent="-288000">
              <a:spcAft>
                <a:spcPts val="400"/>
              </a:spcAft>
              <a:buFont typeface="Arial"/>
              <a:buChar char="•"/>
            </a:pPr>
            <a:r>
              <a:rPr lang="en-GB" b="1" dirty="0">
                <a:latin typeface="Arial" panose="020B0604020202020204" pitchFamily="34" charset="0"/>
                <a:cs typeface="Arial" panose="020B0604020202020204" pitchFamily="34" charset="0"/>
              </a:rPr>
              <a:t>balancing</a:t>
            </a:r>
            <a:r>
              <a:rPr lang="en-GB" dirty="0">
                <a:latin typeface="Arial" panose="020B0604020202020204" pitchFamily="34" charset="0"/>
                <a:cs typeface="Arial" panose="020B0604020202020204" pitchFamily="34" charset="0"/>
              </a:rPr>
              <a:t> the ball in different ways, </a:t>
            </a:r>
            <a:r>
              <a:rPr lang="en-GB" dirty="0" err="1">
                <a:latin typeface="Arial" panose="020B0604020202020204" pitchFamily="34" charset="0"/>
                <a:cs typeface="Arial" panose="020B0604020202020204" pitchFamily="34" charset="0"/>
              </a:rPr>
              <a:t>e.g</a:t>
            </a:r>
            <a:r>
              <a:rPr lang="en-GB" dirty="0">
                <a:latin typeface="Arial" panose="020B0604020202020204" pitchFamily="34" charset="0"/>
                <a:cs typeface="Arial" panose="020B0604020202020204" pitchFamily="34" charset="0"/>
              </a:rPr>
              <a:t>:</a:t>
            </a:r>
          </a:p>
          <a:p>
            <a:pPr marL="800100" lvl="1" indent="-288000">
              <a:spcAft>
                <a:spcPts val="400"/>
              </a:spcAft>
              <a:buFont typeface="Arial" panose="020B0604020202020204" pitchFamily="34" charset="0"/>
              <a:buChar char="•"/>
            </a:pPr>
            <a:r>
              <a:rPr lang="en-GB" dirty="0">
                <a:latin typeface="Arial" panose="020B0604020202020204" pitchFamily="34" charset="0"/>
                <a:cs typeface="Arial" panose="020B0604020202020204" pitchFamily="34" charset="0"/>
              </a:rPr>
              <a:t>on something else (e.g. a racket or bat)</a:t>
            </a:r>
          </a:p>
          <a:p>
            <a:pPr marL="800100" lvl="1" indent="-288000">
              <a:spcAft>
                <a:spcPts val="400"/>
              </a:spcAft>
              <a:buFont typeface="Arial" panose="020B0604020202020204" pitchFamily="34" charset="0"/>
              <a:buChar char="•"/>
            </a:pPr>
            <a:r>
              <a:rPr lang="en-GB" dirty="0">
                <a:latin typeface="Arial" panose="020B0604020202020204" pitchFamily="34" charset="0"/>
                <a:cs typeface="Arial" panose="020B0604020202020204" pitchFamily="34" charset="0"/>
              </a:rPr>
              <a:t>on the back of your hand</a:t>
            </a:r>
          </a:p>
          <a:p>
            <a:pPr marL="800100" lvl="1" indent="-288000">
              <a:spcAft>
                <a:spcPts val="800"/>
              </a:spcAft>
              <a:buFont typeface="Arial" panose="020B0604020202020204" pitchFamily="34" charset="0"/>
              <a:buChar char="•"/>
            </a:pPr>
            <a:r>
              <a:rPr lang="en-GB" dirty="0">
                <a:latin typeface="Arial" panose="020B0604020202020204" pitchFamily="34" charset="0"/>
                <a:cs typeface="Arial" panose="020B0604020202020204" pitchFamily="34" charset="0"/>
              </a:rPr>
              <a:t>on your head</a:t>
            </a:r>
          </a:p>
          <a:p>
            <a:pPr marL="288000" indent="-288000">
              <a:spcAft>
                <a:spcPts val="400"/>
              </a:spcAft>
              <a:buFont typeface="Arial"/>
              <a:buChar char="•"/>
            </a:pPr>
            <a:r>
              <a:rPr lang="en-GB" b="1" dirty="0">
                <a:latin typeface="Arial" panose="020B0604020202020204" pitchFamily="34" charset="0"/>
                <a:cs typeface="Arial" panose="020B0604020202020204" pitchFamily="34" charset="0"/>
              </a:rPr>
              <a:t>carrying</a:t>
            </a:r>
            <a:r>
              <a:rPr lang="en-GB" dirty="0">
                <a:latin typeface="Arial" panose="020B0604020202020204" pitchFamily="34" charset="0"/>
                <a:cs typeface="Arial" panose="020B0604020202020204" pitchFamily="34" charset="0"/>
              </a:rPr>
              <a:t> the ball in different ways, </a:t>
            </a:r>
            <a:r>
              <a:rPr lang="en-GB" dirty="0" err="1">
                <a:latin typeface="Arial" panose="020B0604020202020204" pitchFamily="34" charset="0"/>
                <a:cs typeface="Arial" panose="020B0604020202020204" pitchFamily="34" charset="0"/>
              </a:rPr>
              <a:t>e.g</a:t>
            </a:r>
            <a:r>
              <a:rPr lang="en-GB" dirty="0">
                <a:latin typeface="Arial" panose="020B0604020202020204" pitchFamily="34" charset="0"/>
                <a:cs typeface="Arial" panose="020B0604020202020204" pitchFamily="34" charset="0"/>
              </a:rPr>
              <a:t>:</a:t>
            </a:r>
          </a:p>
          <a:p>
            <a:pPr marL="800100" lvl="1" indent="-288000">
              <a:spcAft>
                <a:spcPts val="400"/>
              </a:spcAft>
              <a:buFont typeface="Arial" panose="020B0604020202020204" pitchFamily="34" charset="0"/>
              <a:buChar char="•"/>
            </a:pPr>
            <a:r>
              <a:rPr lang="en-GB" dirty="0">
                <a:latin typeface="Arial" panose="020B0604020202020204" pitchFamily="34" charset="0"/>
                <a:cs typeface="Arial" panose="020B0604020202020204" pitchFamily="34" charset="0"/>
              </a:rPr>
              <a:t>between your elbows</a:t>
            </a:r>
          </a:p>
          <a:p>
            <a:pPr marL="800100" lvl="1" indent="-288000">
              <a:spcAft>
                <a:spcPts val="400"/>
              </a:spcAft>
              <a:buFont typeface="Arial" panose="020B0604020202020204" pitchFamily="34" charset="0"/>
              <a:buChar char="•"/>
            </a:pPr>
            <a:r>
              <a:rPr lang="en-GB" dirty="0">
                <a:latin typeface="Arial" panose="020B0604020202020204" pitchFamily="34" charset="0"/>
                <a:cs typeface="Arial" panose="020B0604020202020204" pitchFamily="34" charset="0"/>
              </a:rPr>
              <a:t>between your knees</a:t>
            </a:r>
          </a:p>
          <a:p>
            <a:pPr marL="800100" lvl="1" indent="-288000">
              <a:spcAft>
                <a:spcPts val="800"/>
              </a:spcAft>
              <a:buFont typeface="Arial" panose="020B0604020202020204" pitchFamily="34" charset="0"/>
              <a:buChar char="•"/>
            </a:pPr>
            <a:r>
              <a:rPr lang="en-GB" dirty="0">
                <a:latin typeface="Arial" panose="020B0604020202020204" pitchFamily="34" charset="0"/>
                <a:cs typeface="Arial" panose="020B0604020202020204" pitchFamily="34" charset="0"/>
              </a:rPr>
              <a:t>between your fingers</a:t>
            </a:r>
          </a:p>
          <a:p>
            <a:pPr marL="288000" indent="-288000">
              <a:spcAft>
                <a:spcPts val="800"/>
              </a:spcAft>
              <a:buFont typeface="Arial"/>
              <a:buChar char="•"/>
            </a:pPr>
            <a:r>
              <a:rPr lang="en-GB" b="1" dirty="0">
                <a:latin typeface="Arial" panose="020B0604020202020204" pitchFamily="34" charset="0"/>
                <a:cs typeface="Arial" panose="020B0604020202020204" pitchFamily="34" charset="0"/>
              </a:rPr>
              <a:t>passing</a:t>
            </a:r>
            <a:r>
              <a:rPr lang="en-GB" dirty="0">
                <a:latin typeface="Arial" panose="020B0604020202020204" pitchFamily="34" charset="0"/>
                <a:cs typeface="Arial" panose="020B0604020202020204" pitchFamily="34" charset="0"/>
              </a:rPr>
              <a:t> the ball from one person to another so you’re both carrying or balancing it differently?</a:t>
            </a:r>
          </a:p>
          <a:p>
            <a:endParaRPr lang="en-US" dirty="0"/>
          </a:p>
          <a:p>
            <a:pPr>
              <a:spcAft>
                <a:spcPts val="800"/>
              </a:spcAft>
            </a:pPr>
            <a:endParaRPr lang="en-GB" dirty="0">
              <a:latin typeface="Arial" panose="020B0604020202020204" pitchFamily="34" charset="0"/>
              <a:cs typeface="Arial" panose="020B0604020202020204" pitchFamily="34" charset="0"/>
            </a:endParaRPr>
          </a:p>
        </p:txBody>
      </p:sp>
      <p:sp>
        <p:nvSpPr>
          <p:cNvPr id="10" name="Right Triangle 9">
            <a:extLst>
              <a:ext uri="{FF2B5EF4-FFF2-40B4-BE49-F238E27FC236}">
                <a16:creationId xmlns:a16="http://schemas.microsoft.com/office/drawing/2014/main" id="{7BE10122-3408-164F-8553-837255D19ABE}"/>
              </a:ext>
            </a:extLst>
          </p:cNvPr>
          <p:cNvSpPr/>
          <p:nvPr/>
        </p:nvSpPr>
        <p:spPr>
          <a:xfrm rot="10800000">
            <a:off x="7329599" y="-1"/>
            <a:ext cx="4862401" cy="1143318"/>
          </a:xfrm>
          <a:prstGeom prst="rtTriangle">
            <a:avLst/>
          </a:prstGeom>
          <a:solidFill>
            <a:schemeClr val="tx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9674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4" descr="Nike SWOOSH WRISTBANDS Option: WHT/BLK, Size: STD">
            <a:extLst>
              <a:ext uri="{FF2B5EF4-FFF2-40B4-BE49-F238E27FC236}">
                <a16:creationId xmlns:a16="http://schemas.microsoft.com/office/drawing/2014/main" id="{0915E90D-D9B6-4D26-BEDF-CC6A5F77BD4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5">
            <a:extLst>
              <a:ext uri="{FF2B5EF4-FFF2-40B4-BE49-F238E27FC236}">
                <a16:creationId xmlns:a16="http://schemas.microsoft.com/office/drawing/2014/main" id="{5B0FBC75-714D-42C5-B7F4-E6B238E56C48}"/>
              </a:ext>
            </a:extLst>
          </p:cNvPr>
          <p:cNvSpPr/>
          <p:nvPr/>
        </p:nvSpPr>
        <p:spPr>
          <a:xfrm>
            <a:off x="313265" y="1296158"/>
            <a:ext cx="2916385" cy="2508379"/>
          </a:xfrm>
          <a:prstGeom prst="rect">
            <a:avLst/>
          </a:prstGeom>
          <a:ln>
            <a:noFill/>
          </a:ln>
        </p:spPr>
        <p:txBody>
          <a:bodyPr wrap="square" lIns="90000">
            <a:spAutoFit/>
          </a:bodyPr>
          <a:lstStyle/>
          <a:p>
            <a:pPr defTabSz="966338">
              <a:spcAft>
                <a:spcPts val="1800"/>
              </a:spcAft>
              <a:defRPr/>
            </a:pPr>
            <a:r>
              <a:rPr lang="en-GB" sz="2000" b="1" dirty="0">
                <a:solidFill>
                  <a:srgbClr val="EB5D0B"/>
                </a:solidFill>
                <a:latin typeface="Arial" panose="020B0604020202020204" pitchFamily="34" charset="0"/>
                <a:cs typeface="Arial" panose="020B0604020202020204" pitchFamily="34" charset="0"/>
              </a:rPr>
              <a:t>When you’ve tried the challenge think about:</a:t>
            </a:r>
            <a:endParaRPr lang="en-GB" sz="2000" b="1" dirty="0">
              <a:latin typeface="Arial" panose="020B0604020202020204" pitchFamily="34" charset="0"/>
              <a:cs typeface="Arial" panose="020B0604020202020204" pitchFamily="34" charset="0"/>
            </a:endParaRPr>
          </a:p>
          <a:p>
            <a:pPr defTabSz="966338">
              <a:spcAft>
                <a:spcPts val="1800"/>
              </a:spcAft>
              <a:defRPr/>
            </a:pPr>
            <a:r>
              <a:rPr lang="en-GB" dirty="0">
                <a:latin typeface="Arial" panose="020B0604020202020204" pitchFamily="34" charset="0"/>
                <a:cs typeface="Arial" panose="020B0604020202020204" pitchFamily="34" charset="0"/>
              </a:rPr>
              <a:t>What helped you?</a:t>
            </a:r>
          </a:p>
          <a:p>
            <a:pPr defTabSz="966338">
              <a:spcAft>
                <a:spcPts val="1800"/>
              </a:spcAft>
              <a:defRPr/>
            </a:pPr>
            <a:r>
              <a:rPr lang="en-GB" dirty="0">
                <a:latin typeface="Arial" panose="020B0604020202020204" pitchFamily="34" charset="0"/>
                <a:cs typeface="Arial" panose="020B0604020202020204" pitchFamily="34" charset="0"/>
              </a:rPr>
              <a:t>What didn’t help you?</a:t>
            </a:r>
          </a:p>
          <a:p>
            <a:pPr defTabSz="966338">
              <a:spcAft>
                <a:spcPts val="1800"/>
              </a:spcAft>
              <a:defRPr/>
            </a:pPr>
            <a:r>
              <a:rPr lang="en-GB" dirty="0">
                <a:latin typeface="Arial" panose="020B0604020202020204" pitchFamily="34" charset="0"/>
                <a:cs typeface="Arial" panose="020B0604020202020204" pitchFamily="34" charset="0"/>
              </a:rPr>
              <a:t>How could you do better next time?</a:t>
            </a:r>
          </a:p>
        </p:txBody>
      </p:sp>
      <p:sp>
        <p:nvSpPr>
          <p:cNvPr id="3" name="TextBox 2">
            <a:extLst>
              <a:ext uri="{FF2B5EF4-FFF2-40B4-BE49-F238E27FC236}">
                <a16:creationId xmlns:a16="http://schemas.microsoft.com/office/drawing/2014/main" id="{8A02370B-B864-E74F-955E-10F81528114E}"/>
              </a:ext>
            </a:extLst>
          </p:cNvPr>
          <p:cNvSpPr txBox="1"/>
          <p:nvPr/>
        </p:nvSpPr>
        <p:spPr>
          <a:xfrm>
            <a:off x="3751077" y="1296000"/>
            <a:ext cx="4512390" cy="4642296"/>
          </a:xfrm>
          <a:prstGeom prst="rect">
            <a:avLst/>
          </a:prstGeom>
          <a:noFill/>
        </p:spPr>
        <p:txBody>
          <a:bodyPr wrap="square" lIns="90000" rtlCol="0">
            <a:spAutoFit/>
          </a:bodyPr>
          <a:lstStyle/>
          <a:p>
            <a:pPr defTabSz="966338">
              <a:spcAft>
                <a:spcPts val="1800"/>
              </a:spcAft>
              <a:defRPr/>
            </a:pPr>
            <a:r>
              <a:rPr lang="en-GB" sz="2000" b="1" dirty="0">
                <a:solidFill>
                  <a:srgbClr val="EB5D0B"/>
                </a:solidFill>
                <a:latin typeface="Arial" panose="020B0604020202020204" pitchFamily="34" charset="0"/>
                <a:cs typeface="Arial" panose="020B0604020202020204" pitchFamily="34" charset="0"/>
              </a:rPr>
              <a:t>Make the challenge harder!</a:t>
            </a:r>
            <a:endParaRPr lang="en-GB" b="1" dirty="0">
              <a:latin typeface="Arial" panose="020B0604020202020204" pitchFamily="34" charset="0"/>
              <a:cs typeface="Arial" panose="020B0604020202020204" pitchFamily="34" charset="0"/>
            </a:endParaRPr>
          </a:p>
          <a:p>
            <a:pPr defTabSz="966338">
              <a:spcAft>
                <a:spcPts val="800"/>
              </a:spcAft>
              <a:defRPr/>
            </a:pPr>
            <a:r>
              <a:rPr lang="en-GB" dirty="0">
                <a:latin typeface="Arial" panose="020B0604020202020204" pitchFamily="34" charset="0"/>
                <a:cs typeface="Arial" panose="020B0604020202020204" pitchFamily="34" charset="0"/>
              </a:rPr>
              <a:t>Do the challenge again, but this time try these ideas:</a:t>
            </a:r>
            <a:endParaRPr lang="en-GB" b="1" dirty="0">
              <a:latin typeface="Arial" panose="020B0604020202020204" pitchFamily="34" charset="0"/>
              <a:cs typeface="Arial" panose="020B0604020202020204" pitchFamily="34" charset="0"/>
            </a:endParaRPr>
          </a:p>
          <a:p>
            <a:pPr marL="288000" indent="-288000">
              <a:spcAft>
                <a:spcPts val="800"/>
              </a:spcAft>
              <a:buFont typeface="Arial"/>
              <a:buChar char="•"/>
              <a:defRPr/>
            </a:pPr>
            <a:r>
              <a:rPr lang="en-GB" dirty="0">
                <a:solidFill>
                  <a:srgbClr val="000000"/>
                </a:solidFill>
              </a:rPr>
              <a:t>Try balancing or carrying more than one ball (e.g. one on top of another).</a:t>
            </a:r>
          </a:p>
          <a:p>
            <a:pPr marL="288000" indent="-288000">
              <a:spcAft>
                <a:spcPts val="800"/>
              </a:spcAft>
              <a:buFont typeface="Arial"/>
              <a:buChar char="•"/>
              <a:defRPr/>
            </a:pPr>
            <a:r>
              <a:rPr lang="en-GB" dirty="0">
                <a:solidFill>
                  <a:srgbClr val="000000"/>
                </a:solidFill>
              </a:rPr>
              <a:t>If you have space, set up an obstacle course and see if you can get through </a:t>
            </a:r>
            <a:br>
              <a:rPr lang="en-GB" dirty="0">
                <a:solidFill>
                  <a:srgbClr val="000000"/>
                </a:solidFill>
              </a:rPr>
            </a:br>
            <a:r>
              <a:rPr lang="en-GB" dirty="0">
                <a:solidFill>
                  <a:srgbClr val="000000"/>
                </a:solidFill>
              </a:rPr>
              <a:t>it carrying the ball in different ways.</a:t>
            </a:r>
          </a:p>
          <a:p>
            <a:pPr marL="288000" indent="-288000">
              <a:spcAft>
                <a:spcPts val="800"/>
              </a:spcAft>
              <a:buFont typeface="Arial"/>
              <a:buChar char="•"/>
              <a:defRPr/>
            </a:pPr>
            <a:r>
              <a:rPr lang="en-GB" dirty="0">
                <a:solidFill>
                  <a:srgbClr val="000000"/>
                </a:solidFill>
              </a:rPr>
              <a:t>If you’ve got enough people for two small teams, set up a relay race where you all carry the ball differently and see which team finishes first, or without dropping the ball.</a:t>
            </a:r>
          </a:p>
          <a:p>
            <a:endParaRPr lang="en-US" dirty="0"/>
          </a:p>
        </p:txBody>
      </p:sp>
      <p:pic>
        <p:nvPicPr>
          <p:cNvPr id="9" name="Picture Placeholder 3">
            <a:extLst>
              <a:ext uri="{FF2B5EF4-FFF2-40B4-BE49-F238E27FC236}">
                <a16:creationId xmlns:a16="http://schemas.microsoft.com/office/drawing/2014/main" id="{99F91F78-E114-0D48-A6D4-ADC5FE058B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40924" y="-26127"/>
            <a:ext cx="3797708" cy="6892835"/>
          </a:xfrm>
          <a:custGeom>
            <a:avLst/>
            <a:gdLst>
              <a:gd name="connsiteX0" fmla="*/ 0 w 5983696"/>
              <a:gd name="connsiteY0" fmla="*/ 0 h 6884126"/>
              <a:gd name="connsiteX1" fmla="*/ 5983696 w 5983696"/>
              <a:gd name="connsiteY1" fmla="*/ 0 h 6884126"/>
              <a:gd name="connsiteX2" fmla="*/ 5983696 w 5983696"/>
              <a:gd name="connsiteY2" fmla="*/ 6884126 h 6884126"/>
              <a:gd name="connsiteX3" fmla="*/ 0 w 5983696"/>
              <a:gd name="connsiteY3" fmla="*/ 6884126 h 6884126"/>
              <a:gd name="connsiteX4" fmla="*/ 0 w 5983696"/>
              <a:gd name="connsiteY4" fmla="*/ 0 h 6884126"/>
              <a:gd name="connsiteX0" fmla="*/ 2116183 w 5983696"/>
              <a:gd name="connsiteY0" fmla="*/ 0 h 6892835"/>
              <a:gd name="connsiteX1" fmla="*/ 5983696 w 5983696"/>
              <a:gd name="connsiteY1" fmla="*/ 8709 h 6892835"/>
              <a:gd name="connsiteX2" fmla="*/ 5983696 w 5983696"/>
              <a:gd name="connsiteY2" fmla="*/ 6892835 h 6892835"/>
              <a:gd name="connsiteX3" fmla="*/ 0 w 5983696"/>
              <a:gd name="connsiteY3" fmla="*/ 6892835 h 6892835"/>
              <a:gd name="connsiteX4" fmla="*/ 2116183 w 5983696"/>
              <a:gd name="connsiteY4" fmla="*/ 0 h 6892835"/>
              <a:gd name="connsiteX0" fmla="*/ 1501820 w 5983696"/>
              <a:gd name="connsiteY0" fmla="*/ 0 h 6892835"/>
              <a:gd name="connsiteX1" fmla="*/ 5983696 w 5983696"/>
              <a:gd name="connsiteY1" fmla="*/ 8709 h 6892835"/>
              <a:gd name="connsiteX2" fmla="*/ 5983696 w 5983696"/>
              <a:gd name="connsiteY2" fmla="*/ 6892835 h 6892835"/>
              <a:gd name="connsiteX3" fmla="*/ 0 w 5983696"/>
              <a:gd name="connsiteY3" fmla="*/ 6892835 h 6892835"/>
              <a:gd name="connsiteX4" fmla="*/ 1501820 w 5983696"/>
              <a:gd name="connsiteY4" fmla="*/ 0 h 6892835"/>
              <a:gd name="connsiteX0" fmla="*/ 1487532 w 5969408"/>
              <a:gd name="connsiteY0" fmla="*/ 0 h 6892835"/>
              <a:gd name="connsiteX1" fmla="*/ 5969408 w 5969408"/>
              <a:gd name="connsiteY1" fmla="*/ 8709 h 6892835"/>
              <a:gd name="connsiteX2" fmla="*/ 5969408 w 5969408"/>
              <a:gd name="connsiteY2" fmla="*/ 6892835 h 6892835"/>
              <a:gd name="connsiteX3" fmla="*/ 0 w 5969408"/>
              <a:gd name="connsiteY3" fmla="*/ 6892835 h 6892835"/>
              <a:gd name="connsiteX4" fmla="*/ 1487532 w 5969408"/>
              <a:gd name="connsiteY4" fmla="*/ 0 h 6892835"/>
              <a:gd name="connsiteX0" fmla="*/ 1487532 w 5969408"/>
              <a:gd name="connsiteY0" fmla="*/ 0 h 6892835"/>
              <a:gd name="connsiteX1" fmla="*/ 3797708 w 5969408"/>
              <a:gd name="connsiteY1" fmla="*/ 8709 h 6892835"/>
              <a:gd name="connsiteX2" fmla="*/ 5969408 w 5969408"/>
              <a:gd name="connsiteY2" fmla="*/ 6892835 h 6892835"/>
              <a:gd name="connsiteX3" fmla="*/ 0 w 5969408"/>
              <a:gd name="connsiteY3" fmla="*/ 6892835 h 6892835"/>
              <a:gd name="connsiteX4" fmla="*/ 1487532 w 5969408"/>
              <a:gd name="connsiteY4" fmla="*/ 0 h 6892835"/>
              <a:gd name="connsiteX0" fmla="*/ 1487532 w 3797708"/>
              <a:gd name="connsiteY0" fmla="*/ 0 h 6892835"/>
              <a:gd name="connsiteX1" fmla="*/ 3797708 w 3797708"/>
              <a:gd name="connsiteY1" fmla="*/ 8709 h 6892835"/>
              <a:gd name="connsiteX2" fmla="*/ 3783420 w 3797708"/>
              <a:gd name="connsiteY2" fmla="*/ 6892835 h 6892835"/>
              <a:gd name="connsiteX3" fmla="*/ 0 w 3797708"/>
              <a:gd name="connsiteY3" fmla="*/ 6892835 h 6892835"/>
              <a:gd name="connsiteX4" fmla="*/ 1487532 w 3797708"/>
              <a:gd name="connsiteY4" fmla="*/ 0 h 689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7708" h="6892835">
                <a:moveTo>
                  <a:pt x="1487532" y="0"/>
                </a:moveTo>
                <a:lnTo>
                  <a:pt x="3797708" y="8709"/>
                </a:lnTo>
                <a:cubicBezTo>
                  <a:pt x="3792945" y="2303418"/>
                  <a:pt x="3788183" y="4598126"/>
                  <a:pt x="3783420" y="6892835"/>
                </a:cubicBezTo>
                <a:lnTo>
                  <a:pt x="0" y="6892835"/>
                </a:lnTo>
                <a:lnTo>
                  <a:pt x="1487532" y="0"/>
                </a:lnTo>
                <a:close/>
              </a:path>
            </a:pathLst>
          </a:custGeom>
        </p:spPr>
      </p:pic>
      <p:sp>
        <p:nvSpPr>
          <p:cNvPr id="11" name="Title 1">
            <a:extLst>
              <a:ext uri="{FF2B5EF4-FFF2-40B4-BE49-F238E27FC236}">
                <a16:creationId xmlns:a16="http://schemas.microsoft.com/office/drawing/2014/main" id="{9A6EC0E7-E4B4-BE4D-A248-D73315441E86}"/>
              </a:ext>
            </a:extLst>
          </p:cNvPr>
          <p:cNvSpPr txBox="1">
            <a:spLocks/>
          </p:cNvSpPr>
          <p:nvPr/>
        </p:nvSpPr>
        <p:spPr>
          <a:xfrm>
            <a:off x="313265" y="293688"/>
            <a:ext cx="12707275" cy="6556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200" dirty="0">
                <a:latin typeface="Impact" panose="020B0806030902050204" pitchFamily="34" charset="0"/>
                <a:cs typeface="Arial" panose="020B0604020202020204" pitchFamily="34" charset="0"/>
              </a:rPr>
              <a:t>ON BALANCE</a:t>
            </a:r>
          </a:p>
        </p:txBody>
      </p:sp>
    </p:spTree>
    <p:extLst>
      <p:ext uri="{BB962C8B-B14F-4D97-AF65-F5344CB8AC3E}">
        <p14:creationId xmlns:p14="http://schemas.microsoft.com/office/powerpoint/2010/main" val="3292938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6859DF16-1BD4-A94D-8260-B0BACCF4D0CA}"/>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
        <p:nvSpPr>
          <p:cNvPr id="9" name="Title 1">
            <a:extLst>
              <a:ext uri="{FF2B5EF4-FFF2-40B4-BE49-F238E27FC236}">
                <a16:creationId xmlns:a16="http://schemas.microsoft.com/office/drawing/2014/main" id="{D0A3C050-3F08-3F4F-85BE-1F7E49BE98F0}"/>
              </a:ext>
            </a:extLst>
          </p:cNvPr>
          <p:cNvSpPr txBox="1">
            <a:spLocks/>
          </p:cNvSpPr>
          <p:nvPr/>
        </p:nvSpPr>
        <p:spPr>
          <a:xfrm>
            <a:off x="251524" y="0"/>
            <a:ext cx="5097232" cy="6557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3200" dirty="0">
              <a:solidFill>
                <a:schemeClr val="bg1"/>
              </a:solidFill>
              <a:latin typeface="Impact" panose="020B0806030902050204" pitchFamily="34" charset="0"/>
              <a:cs typeface="Arial" panose="020B0604020202020204" pitchFamily="34" charset="0"/>
            </a:endParaRPr>
          </a:p>
          <a:p>
            <a:pPr algn="l"/>
            <a:r>
              <a:rPr lang="en-GB" sz="3200" dirty="0">
                <a:solidFill>
                  <a:srgbClr val="EB5D0B"/>
                </a:solidFill>
                <a:latin typeface="Impact" panose="020B0806030902050204" pitchFamily="34" charset="0"/>
                <a:cs typeface="Arial" panose="020B0604020202020204" pitchFamily="34" charset="0"/>
              </a:rPr>
              <a:t>AND THE AWARD GOES TO…</a:t>
            </a:r>
          </a:p>
        </p:txBody>
      </p:sp>
      <p:sp>
        <p:nvSpPr>
          <p:cNvPr id="10" name="Rectangle 9">
            <a:extLst>
              <a:ext uri="{FF2B5EF4-FFF2-40B4-BE49-F238E27FC236}">
                <a16:creationId xmlns:a16="http://schemas.microsoft.com/office/drawing/2014/main" id="{F078C9CC-0857-3C47-9C28-2D0E31758B79}"/>
              </a:ext>
            </a:extLst>
          </p:cNvPr>
          <p:cNvSpPr/>
          <p:nvPr/>
        </p:nvSpPr>
        <p:spPr>
          <a:xfrm>
            <a:off x="313200" y="1087200"/>
            <a:ext cx="6096000" cy="1241365"/>
          </a:xfrm>
          <a:prstGeom prst="rect">
            <a:avLst/>
          </a:prstGeom>
        </p:spPr>
        <p:txBody>
          <a:bodyPr lIns="90000">
            <a:spAutoFit/>
          </a:bodyPr>
          <a:lstStyle/>
          <a:p>
            <a:pPr defTabSz="966338">
              <a:spcAft>
                <a:spcPts val="800"/>
              </a:spcAft>
              <a:defRPr/>
            </a:pPr>
            <a:r>
              <a:rPr lang="en-GB" sz="1600" b="1" dirty="0">
                <a:solidFill>
                  <a:schemeClr val="bg1"/>
                </a:solidFill>
              </a:rPr>
              <a:t>Ask yourself…</a:t>
            </a:r>
            <a:endParaRPr lang="en-GB" sz="1400" dirty="0">
              <a:solidFill>
                <a:schemeClr val="bg1"/>
              </a:solidFill>
            </a:endParaRPr>
          </a:p>
          <a:p>
            <a:pPr marL="285750" indent="-285750" defTabSz="966338">
              <a:spcAft>
                <a:spcPts val="600"/>
              </a:spcAft>
              <a:buFont typeface="Arial" panose="020B0604020202020204" pitchFamily="34" charset="0"/>
              <a:buChar char="•"/>
              <a:defRPr/>
            </a:pPr>
            <a:r>
              <a:rPr lang="en-GB" sz="1400" dirty="0">
                <a:solidFill>
                  <a:schemeClr val="bg1"/>
                </a:solidFill>
              </a:rPr>
              <a:t>How well did I do?</a:t>
            </a:r>
          </a:p>
          <a:p>
            <a:pPr marL="285750" indent="-285750" defTabSz="966338">
              <a:spcAft>
                <a:spcPts val="600"/>
              </a:spcAft>
              <a:buFont typeface="Arial" panose="020B0604020202020204" pitchFamily="34" charset="0"/>
              <a:buChar char="•"/>
              <a:defRPr/>
            </a:pPr>
            <a:r>
              <a:rPr lang="en-GB" sz="1400" dirty="0">
                <a:solidFill>
                  <a:schemeClr val="bg1"/>
                </a:solidFill>
              </a:rPr>
              <a:t>How well did everyone else do?</a:t>
            </a:r>
          </a:p>
          <a:p>
            <a:pPr marL="285750" indent="-285750" defTabSz="966338">
              <a:spcAft>
                <a:spcPts val="600"/>
              </a:spcAft>
              <a:buFont typeface="Arial" panose="020B0604020202020204" pitchFamily="34" charset="0"/>
              <a:buChar char="•"/>
              <a:defRPr/>
            </a:pPr>
            <a:r>
              <a:rPr lang="en-GB" sz="1400" dirty="0">
                <a:solidFill>
                  <a:schemeClr val="bg1"/>
                </a:solidFill>
              </a:rPr>
              <a:t>Did I show passion and enthusiasm?</a:t>
            </a:r>
          </a:p>
        </p:txBody>
      </p:sp>
      <p:sp>
        <p:nvSpPr>
          <p:cNvPr id="11" name="Rectangle 10">
            <a:extLst>
              <a:ext uri="{FF2B5EF4-FFF2-40B4-BE49-F238E27FC236}">
                <a16:creationId xmlns:a16="http://schemas.microsoft.com/office/drawing/2014/main" id="{450B3081-0A9D-8448-81F5-BF78EC02D505}"/>
              </a:ext>
            </a:extLst>
          </p:cNvPr>
          <p:cNvSpPr/>
          <p:nvPr/>
        </p:nvSpPr>
        <p:spPr>
          <a:xfrm>
            <a:off x="313200" y="2636547"/>
            <a:ext cx="6772637" cy="1164421"/>
          </a:xfrm>
          <a:prstGeom prst="rect">
            <a:avLst/>
          </a:prstGeom>
        </p:spPr>
        <p:txBody>
          <a:bodyPr wrap="square">
            <a:spAutoFit/>
          </a:bodyPr>
          <a:lstStyle/>
          <a:p>
            <a:pPr defTabSz="966338">
              <a:spcAft>
                <a:spcPts val="800"/>
              </a:spcAft>
              <a:defRPr/>
            </a:pPr>
            <a:r>
              <a:rPr lang="en-GB" sz="1600" b="1" dirty="0">
                <a:solidFill>
                  <a:schemeClr val="bg1"/>
                </a:solidFill>
              </a:rPr>
              <a:t>And today’s award goes to… </a:t>
            </a:r>
          </a:p>
          <a:p>
            <a:pPr marL="285750" indent="-285750" defTabSz="966338">
              <a:spcAft>
                <a:spcPts val="600"/>
              </a:spcAft>
              <a:buFont typeface="Arial" panose="020B0604020202020204" pitchFamily="34" charset="0"/>
              <a:buChar char="•"/>
              <a:defRPr/>
            </a:pPr>
            <a:r>
              <a:rPr lang="en-GB" sz="1400" dirty="0">
                <a:solidFill>
                  <a:schemeClr val="bg1"/>
                </a:solidFill>
              </a:rPr>
              <a:t>Who wins the award for showing </a:t>
            </a:r>
            <a:r>
              <a:rPr lang="en-GB" sz="1400" b="1" i="1" dirty="0">
                <a:solidFill>
                  <a:srgbClr val="EB5D0B"/>
                </a:solidFill>
              </a:rPr>
              <a:t>passion</a:t>
            </a:r>
            <a:r>
              <a:rPr lang="en-GB" sz="1400" dirty="0">
                <a:solidFill>
                  <a:schemeClr val="bg1"/>
                </a:solidFill>
              </a:rPr>
              <a:t> and enthusiasm for the challenge?</a:t>
            </a:r>
          </a:p>
          <a:p>
            <a:pPr marL="285750" indent="-285750" defTabSz="966338">
              <a:spcAft>
                <a:spcPts val="600"/>
              </a:spcAft>
              <a:buFont typeface="Arial" panose="020B0604020202020204" pitchFamily="34" charset="0"/>
              <a:buChar char="•"/>
              <a:defRPr/>
            </a:pPr>
            <a:r>
              <a:rPr lang="en-GB" sz="1400" dirty="0">
                <a:solidFill>
                  <a:schemeClr val="bg1"/>
                </a:solidFill>
              </a:rPr>
              <a:t>Did you or anybody else demonstrate any other key qualities?           </a:t>
            </a:r>
            <a:r>
              <a:rPr lang="en-GB" sz="1400" b="1" i="1" dirty="0">
                <a:solidFill>
                  <a:srgbClr val="EB5D0B"/>
                </a:solidFill>
              </a:rPr>
              <a:t>Resilience, perseverance, motivation, respect?</a:t>
            </a:r>
          </a:p>
        </p:txBody>
      </p:sp>
      <p:sp>
        <p:nvSpPr>
          <p:cNvPr id="12" name="Rectangle 11">
            <a:extLst>
              <a:ext uri="{FF2B5EF4-FFF2-40B4-BE49-F238E27FC236}">
                <a16:creationId xmlns:a16="http://schemas.microsoft.com/office/drawing/2014/main" id="{9AFDAE0E-3B2D-0E4A-988B-E17F1845C030}"/>
              </a:ext>
            </a:extLst>
          </p:cNvPr>
          <p:cNvSpPr/>
          <p:nvPr/>
        </p:nvSpPr>
        <p:spPr>
          <a:xfrm>
            <a:off x="1783183" y="4102721"/>
            <a:ext cx="4626017" cy="1379865"/>
          </a:xfrm>
          <a:prstGeom prst="rect">
            <a:avLst/>
          </a:prstGeom>
        </p:spPr>
        <p:txBody>
          <a:bodyPr wrap="square">
            <a:spAutoFit/>
          </a:bodyPr>
          <a:lstStyle/>
          <a:p>
            <a:pPr defTabSz="966338">
              <a:spcAft>
                <a:spcPts val="800"/>
              </a:spcAft>
              <a:defRPr/>
            </a:pPr>
            <a:r>
              <a:rPr lang="en-GB" sz="1600" b="1" dirty="0">
                <a:solidFill>
                  <a:schemeClr val="bg1"/>
                </a:solidFill>
              </a:rPr>
              <a:t>Afterwards…</a:t>
            </a:r>
          </a:p>
          <a:p>
            <a:pPr marL="285750" indent="-285750" defTabSz="966338">
              <a:spcAft>
                <a:spcPts val="600"/>
              </a:spcAft>
              <a:buFont typeface="Arial" panose="020B0604020202020204" pitchFamily="34" charset="0"/>
              <a:buChar char="•"/>
              <a:defRPr/>
            </a:pPr>
            <a:r>
              <a:rPr lang="en-GB" sz="1400" dirty="0">
                <a:solidFill>
                  <a:schemeClr val="bg1"/>
                </a:solidFill>
              </a:rPr>
              <a:t>Congratulate everyone (including yourself!) for something they did well.</a:t>
            </a:r>
          </a:p>
          <a:p>
            <a:pPr marL="285750" indent="-285750" defTabSz="966338">
              <a:spcAft>
                <a:spcPts val="600"/>
              </a:spcAft>
              <a:buFont typeface="Arial" panose="020B0604020202020204" pitchFamily="34" charset="0"/>
              <a:buChar char="•"/>
              <a:defRPr/>
            </a:pPr>
            <a:r>
              <a:rPr lang="en-GB" sz="1400" dirty="0">
                <a:solidFill>
                  <a:schemeClr val="bg1"/>
                </a:solidFill>
              </a:rPr>
              <a:t>Notice times when you or someone else is enthusiastic or passionate about something they do.</a:t>
            </a:r>
          </a:p>
        </p:txBody>
      </p:sp>
    </p:spTree>
    <p:extLst>
      <p:ext uri="{BB962C8B-B14F-4D97-AF65-F5344CB8AC3E}">
        <p14:creationId xmlns:p14="http://schemas.microsoft.com/office/powerpoint/2010/main" val="15664792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6804</TotalTime>
  <Words>878</Words>
  <Application>Microsoft Office PowerPoint</Application>
  <PresentationFormat>Widescreen</PresentationFormat>
  <Paragraphs>82</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Bounce Back</dc:title>
  <dc:subject/>
  <dc:creator>Ed Coms</dc:creator>
  <cp:keywords/>
  <dc:description/>
  <cp:lastModifiedBy>Eleanor Ward</cp:lastModifiedBy>
  <cp:revision>523</cp:revision>
  <cp:lastPrinted>2019-12-07T16:20:00Z</cp:lastPrinted>
  <dcterms:created xsi:type="dcterms:W3CDTF">2019-10-23T07:21:47Z</dcterms:created>
  <dcterms:modified xsi:type="dcterms:W3CDTF">2020-04-07T09:16:12Z</dcterms:modified>
  <cp:category/>
</cp:coreProperties>
</file>