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
  </p:notesMasterIdLst>
  <p:sldIdLst>
    <p:sldId id="333" r:id="rId2"/>
    <p:sldId id="337" r:id="rId3"/>
    <p:sldId id="338" r:id="rId4"/>
    <p:sldId id="336" r:id="rId5"/>
    <p:sldId id="344" r:id="rId6"/>
    <p:sldId id="334" r:id="rId7"/>
    <p:sldId id="319" r:id="rId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6" clrIdx="6"/>
  <p:cmAuthor id="1" name="Carol L" initials="CL" lastIdx="33" clrIdx="0"/>
  <p:cmAuthor id="8" name="Eleanor Ward" initials="EW" lastIdx="10" clrIdx="7">
    <p:extLst>
      <p:ext uri="{19B8F6BF-5375-455C-9EA6-DF929625EA0E}">
        <p15:presenceInfo xmlns:p15="http://schemas.microsoft.com/office/powerpoint/2012/main" userId="S::Eleanor.Ward@edcoms.co.uk::781cb6de-cf51-4b94-a4c7-66761e6eaa3a" providerId="AD"/>
      </p:ext>
    </p:extLst>
  </p:cmAuthor>
  <p:cmAuthor id="2" name="Lucy Marcovitch" initials="" lastIdx="23" clrIdx="1"/>
  <p:cmAuthor id="3" name="Natasha Sankarsingh" initials="NS" lastIdx="1" clrIdx="2"/>
  <p:cmAuthor id="4" name="Florence Ackland" initials="FA" lastIdx="11" clrIdx="3"/>
  <p:cmAuthor id="5" name="Scott Duncan-Brown" initials="SD" lastIdx="10" clrIdx="4"/>
  <p:cmAuthor id="6" name="Helen" initials="HH"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85170" autoAdjust="0"/>
  </p:normalViewPr>
  <p:slideViewPr>
    <p:cSldViewPr snapToGrid="0">
      <p:cViewPr varScale="1">
        <p:scale>
          <a:sx n="97" d="100"/>
          <a:sy n="97" d="100"/>
        </p:scale>
        <p:origin x="1452" y="84"/>
      </p:cViewPr>
      <p:guideLst>
        <p:guide orient="horz" pos="1638"/>
        <p:guide pos="3840"/>
      </p:guideLst>
    </p:cSldViewPr>
  </p:slideViewPr>
  <p:outlineViewPr>
    <p:cViewPr>
      <p:scale>
        <a:sx n="33" d="100"/>
        <a:sy n="33" d="100"/>
      </p:scale>
      <p:origin x="0" y="400"/>
    </p:cViewPr>
  </p:outlineViewPr>
  <p:notesTextViewPr>
    <p:cViewPr>
      <p:scale>
        <a:sx n="66" d="100"/>
        <a:sy n="66" d="100"/>
      </p:scale>
      <p:origin x="0" y="0"/>
    </p:cViewPr>
  </p:notesTextViewPr>
  <p:sorterViewPr>
    <p:cViewPr>
      <p:scale>
        <a:sx n="183" d="100"/>
        <a:sy n="183" d="100"/>
      </p:scale>
      <p:origin x="0" y="0"/>
    </p:cViewPr>
  </p:sorterViewPr>
  <p:notesViewPr>
    <p:cSldViewPr snapToGrid="0">
      <p:cViewPr varScale="1">
        <p:scale>
          <a:sx n="79" d="100"/>
          <a:sy n="79" d="100"/>
        </p:scale>
        <p:origin x="4014"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2205579-11E6-499C-995E-3CB94FC74A5C}" type="datetimeFigureOut">
              <a:rPr lang="en-GB" smtClean="0"/>
              <a:t>07/04/2020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59A33D-FCE9-43E0-9324-8294EC88F184}" type="slidenum">
              <a:rPr lang="en-GB" smtClean="0"/>
              <a:t>‹#›</a:t>
            </a:fld>
            <a:endParaRPr lang="en-GB"/>
          </a:p>
        </p:txBody>
      </p:sp>
    </p:spTree>
    <p:extLst>
      <p:ext uri="{BB962C8B-B14F-4D97-AF65-F5344CB8AC3E}">
        <p14:creationId xmlns:p14="http://schemas.microsoft.com/office/powerpoint/2010/main" val="33724375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1</a:t>
            </a:fld>
            <a:endParaRPr lang="en-GB"/>
          </a:p>
        </p:txBody>
      </p:sp>
    </p:spTree>
    <p:extLst>
      <p:ext uri="{BB962C8B-B14F-4D97-AF65-F5344CB8AC3E}">
        <p14:creationId xmlns:p14="http://schemas.microsoft.com/office/powerpoint/2010/main" val="100947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9A33D-FCE9-43E0-9324-8294EC88F184}" type="slidenum">
              <a:rPr lang="en-GB" smtClean="0"/>
              <a:t>2</a:t>
            </a:fld>
            <a:endParaRPr lang="en-GB"/>
          </a:p>
        </p:txBody>
      </p:sp>
    </p:spTree>
    <p:extLst>
      <p:ext uri="{BB962C8B-B14F-4D97-AF65-F5344CB8AC3E}">
        <p14:creationId xmlns:p14="http://schemas.microsoft.com/office/powerpoint/2010/main" val="333884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3</a:t>
            </a:fld>
            <a:endParaRPr lang="en-GB"/>
          </a:p>
        </p:txBody>
      </p:sp>
    </p:spTree>
    <p:extLst>
      <p:ext uri="{BB962C8B-B14F-4D97-AF65-F5344CB8AC3E}">
        <p14:creationId xmlns:p14="http://schemas.microsoft.com/office/powerpoint/2010/main" val="20231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3143679"/>
          </a:xfrm>
        </p:spPr>
        <p:txBody>
          <a:bodyPr/>
          <a:lstStyle/>
          <a:p>
            <a:pPr defTabSz="966338">
              <a:defRPr/>
            </a:pPr>
            <a:endParaRPr lang="en-GB" dirty="0"/>
          </a:p>
          <a:p>
            <a:pPr defTabSz="966338">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4</a:t>
            </a:fld>
            <a:endParaRPr lang="en-GB"/>
          </a:p>
        </p:txBody>
      </p:sp>
    </p:spTree>
    <p:extLst>
      <p:ext uri="{BB962C8B-B14F-4D97-AF65-F5344CB8AC3E}">
        <p14:creationId xmlns:p14="http://schemas.microsoft.com/office/powerpoint/2010/main" val="379195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Film: https://vimeo.com/394164415/73a6a1e7d7</a:t>
            </a:r>
          </a:p>
        </p:txBody>
      </p:sp>
      <p:sp>
        <p:nvSpPr>
          <p:cNvPr id="4" name="Slide Number Placeholder 3"/>
          <p:cNvSpPr>
            <a:spLocks noGrp="1"/>
          </p:cNvSpPr>
          <p:nvPr>
            <p:ph type="sldNum" sz="quarter" idx="5"/>
          </p:nvPr>
        </p:nvSpPr>
        <p:spPr/>
        <p:txBody>
          <a:bodyPr/>
          <a:lstStyle/>
          <a:p>
            <a:fld id="{4E59A33D-FCE9-43E0-9324-8294EC88F184}" type="slidenum">
              <a:rPr lang="en-GB" smtClean="0"/>
              <a:t>5</a:t>
            </a:fld>
            <a:endParaRPr lang="en-GB"/>
          </a:p>
        </p:txBody>
      </p:sp>
    </p:spTree>
    <p:extLst>
      <p:ext uri="{BB962C8B-B14F-4D97-AF65-F5344CB8AC3E}">
        <p14:creationId xmlns:p14="http://schemas.microsoft.com/office/powerpoint/2010/main" val="152531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6</a:t>
            </a:fld>
            <a:endParaRPr lang="en-GB" dirty="0"/>
          </a:p>
        </p:txBody>
      </p:sp>
    </p:spTree>
    <p:extLst>
      <p:ext uri="{BB962C8B-B14F-4D97-AF65-F5344CB8AC3E}">
        <p14:creationId xmlns:p14="http://schemas.microsoft.com/office/powerpoint/2010/main" val="145254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GB" sz="1200" dirty="0"/>
          </a:p>
          <a:p>
            <a:pPr>
              <a:lnSpc>
                <a:spcPct val="120000"/>
              </a:lnSpc>
            </a:pPr>
            <a:endParaRPr lang="en-GB" sz="1200" dirty="0"/>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7</a:t>
            </a:fld>
            <a:endParaRPr lang="en-GB"/>
          </a:p>
        </p:txBody>
      </p:sp>
    </p:spTree>
    <p:extLst>
      <p:ext uri="{BB962C8B-B14F-4D97-AF65-F5344CB8AC3E}">
        <p14:creationId xmlns:p14="http://schemas.microsoft.com/office/powerpoint/2010/main" val="407435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descr="A person holding a racket on a court&#10;&#10;Description automatically generated">
            <a:extLst>
              <a:ext uri="{FF2B5EF4-FFF2-40B4-BE49-F238E27FC236}">
                <a16:creationId xmlns:a16="http://schemas.microsoft.com/office/drawing/2014/main" id="{1C9D8E29-8719-9049-BABA-CB6DD7A79A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75" b="13381"/>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7867602C-F269-1F4D-8553-412DD2C7D6F3}"/>
              </a:ext>
            </a:extLst>
          </p:cNvPr>
          <p:cNvSpPr/>
          <p:nvPr userDrawn="1"/>
        </p:nvSpPr>
        <p:spPr>
          <a:xfrm>
            <a:off x="0" y="-29817"/>
            <a:ext cx="12172740" cy="6887818"/>
          </a:xfrm>
          <a:prstGeom prst="rect">
            <a:avLst/>
          </a:prstGeom>
          <a:gradFill flip="none" rotWithShape="1">
            <a:gsLst>
              <a:gs pos="49000">
                <a:srgbClr val="67686A">
                  <a:alpha val="19000"/>
                  <a:lumMod val="90000"/>
                </a:srgbClr>
              </a:gs>
              <a:gs pos="0">
                <a:schemeClr val="accent1">
                  <a:lumMod val="5000"/>
                  <a:lumOff val="95000"/>
                  <a:alpha val="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6">
            <a:extLst>
              <a:ext uri="{FF2B5EF4-FFF2-40B4-BE49-F238E27FC236}">
                <a16:creationId xmlns:a16="http://schemas.microsoft.com/office/drawing/2014/main" id="{CF2955F6-B41F-E444-A458-261E17BFC6E6}"/>
              </a:ext>
            </a:extLst>
          </p:cNvPr>
          <p:cNvSpPr/>
          <p:nvPr userDrawn="1"/>
        </p:nvSpPr>
        <p:spPr>
          <a:xfrm rot="16200000" flipH="1" flipV="1">
            <a:off x="-1478057" y="1435676"/>
            <a:ext cx="6887817" cy="3956831"/>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Lst>
            <a:ahLst/>
            <a:cxnLst>
              <a:cxn ang="0">
                <a:pos x="connsiteX0" y="connsiteY0"/>
              </a:cxn>
              <a:cxn ang="0">
                <a:pos x="connsiteX1" y="connsiteY1"/>
              </a:cxn>
              <a:cxn ang="0">
                <a:pos x="connsiteX2" y="connsiteY2"/>
              </a:cxn>
              <a:cxn ang="0">
                <a:pos x="connsiteX3" y="connsiteY3"/>
              </a:cxn>
            </a:cxnLst>
            <a:rect l="l" t="t" r="r" b="b"/>
            <a:pathLst>
              <a:path w="6887817" h="3956831">
                <a:moveTo>
                  <a:pt x="0" y="3956831"/>
                </a:moveTo>
                <a:lnTo>
                  <a:pt x="33866" y="0"/>
                </a:lnTo>
                <a:lnTo>
                  <a:pt x="6887817" y="3956831"/>
                </a:lnTo>
                <a:lnTo>
                  <a:pt x="0" y="3956831"/>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42AA98-DAE9-A946-A065-665CCD57E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sp>
        <p:nvSpPr>
          <p:cNvPr id="14" name="Right Triangle 13">
            <a:extLst>
              <a:ext uri="{FF2B5EF4-FFF2-40B4-BE49-F238E27FC236}">
                <a16:creationId xmlns:a16="http://schemas.microsoft.com/office/drawing/2014/main" id="{ECF3164D-9EE7-2344-94E5-E6D422A9ADCB}"/>
              </a:ext>
            </a:extLst>
          </p:cNvPr>
          <p:cNvSpPr/>
          <p:nvPr userDrawn="1"/>
        </p:nvSpPr>
        <p:spPr>
          <a:xfrm flipH="1" flipV="1">
            <a:off x="8343872" y="-8926"/>
            <a:ext cx="3924300" cy="12881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167A850-436C-A54B-B4E4-F5A12B47BAD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7184" y="19170"/>
            <a:ext cx="12248911" cy="6858000"/>
          </a:xfrm>
          <a:prstGeom prst="rect">
            <a:avLst/>
          </a:prstGeom>
        </p:spPr>
      </p:pic>
    </p:spTree>
    <p:extLst>
      <p:ext uri="{BB962C8B-B14F-4D97-AF65-F5344CB8AC3E}">
        <p14:creationId xmlns:p14="http://schemas.microsoft.com/office/powerpoint/2010/main" val="3410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6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85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80BDA-181B-424D-BF8B-BB954DCAD63F}"/>
              </a:ext>
            </a:extLst>
          </p:cNvPr>
          <p:cNvSpPr/>
          <p:nvPr userDrawn="1"/>
        </p:nvSpPr>
        <p:spPr>
          <a:xfrm>
            <a:off x="-12564" y="-29817"/>
            <a:ext cx="12204564" cy="68878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60A9663C-192F-6F4B-A5DB-3740230AFB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03" y="-39756"/>
            <a:ext cx="5846654" cy="6949796"/>
          </a:xfrm>
          <a:prstGeom prst="rect">
            <a:avLst/>
          </a:prstGeom>
        </p:spPr>
      </p:pic>
      <p:pic>
        <p:nvPicPr>
          <p:cNvPr id="9" name="Picture 8">
            <a:extLst>
              <a:ext uri="{FF2B5EF4-FFF2-40B4-BE49-F238E27FC236}">
                <a16:creationId xmlns:a16="http://schemas.microsoft.com/office/drawing/2014/main" id="{5B4CD27A-07ED-4246-AC22-65D7448FDE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pic>
        <p:nvPicPr>
          <p:cNvPr id="15" name="Picture 14" descr="A close up of a logo&#10;&#10;Description automatically generated">
            <a:extLst>
              <a:ext uri="{FF2B5EF4-FFF2-40B4-BE49-F238E27FC236}">
                <a16:creationId xmlns:a16="http://schemas.microsoft.com/office/drawing/2014/main" id="{8E5D56BF-67CE-524A-9BE3-06F7761451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35"/>
          <a:stretch/>
        </p:blipFill>
        <p:spPr>
          <a:xfrm>
            <a:off x="6587858" y="-676536"/>
            <a:ext cx="5614081" cy="7534536"/>
          </a:xfrm>
          <a:prstGeom prst="rect">
            <a:avLst/>
          </a:prstGeom>
        </p:spPr>
      </p:pic>
    </p:spTree>
    <p:extLst>
      <p:ext uri="{BB962C8B-B14F-4D97-AF65-F5344CB8AC3E}">
        <p14:creationId xmlns:p14="http://schemas.microsoft.com/office/powerpoint/2010/main" val="5668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first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8A7803E-4B11-4B4D-829B-FCD5A051E8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0" y="0"/>
            <a:ext cx="6888480" cy="3108960"/>
          </a:xfrm>
          <a:prstGeom prst="rect">
            <a:avLst/>
          </a:prstGeom>
        </p:spPr>
      </p:pic>
    </p:spTree>
    <p:extLst>
      <p:ext uri="{BB962C8B-B14F-4D97-AF65-F5344CB8AC3E}">
        <p14:creationId xmlns:p14="http://schemas.microsoft.com/office/powerpoint/2010/main" val="40213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llenge seco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6B34E-706A-E744-A433-0D73EB3FF2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29093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llenge second slide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C13C017-1D28-7448-BA81-AE0583E98931}"/>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7" name="Picture 6">
            <a:extLst>
              <a:ext uri="{FF2B5EF4-FFF2-40B4-BE49-F238E27FC236}">
                <a16:creationId xmlns:a16="http://schemas.microsoft.com/office/drawing/2014/main" id="{BCE3BE81-0443-6041-9507-D6EFDB64E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36634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llenge second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ADD4E-704B-7C45-A1D0-5F90CD0D8B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
        <p:nvSpPr>
          <p:cNvPr id="8" name="Picture Placeholder 8">
            <a:extLst>
              <a:ext uri="{FF2B5EF4-FFF2-40B4-BE49-F238E27FC236}">
                <a16:creationId xmlns:a16="http://schemas.microsoft.com/office/drawing/2014/main" id="{2243090F-9C9E-0544-9B79-594660102D31}"/>
              </a:ext>
            </a:extLst>
          </p:cNvPr>
          <p:cNvSpPr>
            <a:spLocks noGrp="1"/>
          </p:cNvSpPr>
          <p:nvPr>
            <p:ph type="pic" sz="quarter" idx="11"/>
          </p:nvPr>
        </p:nvSpPr>
        <p:spPr>
          <a:xfrm>
            <a:off x="8440924" y="-26127"/>
            <a:ext cx="37977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5969408"/>
              <a:gd name="connsiteY0" fmla="*/ 0 h 6892835"/>
              <a:gd name="connsiteX1" fmla="*/ 37977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3797708"/>
              <a:gd name="connsiteY0" fmla="*/ 0 h 6892835"/>
              <a:gd name="connsiteX1" fmla="*/ 3797708 w 3797708"/>
              <a:gd name="connsiteY1" fmla="*/ 8709 h 6892835"/>
              <a:gd name="connsiteX2" fmla="*/ 3783420 w 3797708"/>
              <a:gd name="connsiteY2" fmla="*/ 6892835 h 6892835"/>
              <a:gd name="connsiteX3" fmla="*/ 0 w 3797708"/>
              <a:gd name="connsiteY3" fmla="*/ 6892835 h 6892835"/>
              <a:gd name="connsiteX4" fmla="*/ 1487532 w 37977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08" h="6892835">
                <a:moveTo>
                  <a:pt x="1487532" y="0"/>
                </a:moveTo>
                <a:lnTo>
                  <a:pt x="3797708" y="8709"/>
                </a:lnTo>
                <a:cubicBezTo>
                  <a:pt x="3792945" y="2303418"/>
                  <a:pt x="3788183" y="4598126"/>
                  <a:pt x="3783420" y="6892835"/>
                </a:cubicBezTo>
                <a:lnTo>
                  <a:pt x="0" y="6892835"/>
                </a:lnTo>
                <a:lnTo>
                  <a:pt x="1487532" y="0"/>
                </a:lnTo>
                <a:close/>
              </a:path>
            </a:pathLst>
          </a:custGeom>
        </p:spPr>
        <p:txBody>
          <a:bodyPr/>
          <a:lstStyle/>
          <a:p>
            <a:endParaRPr lang="en-US"/>
          </a:p>
        </p:txBody>
      </p:sp>
    </p:spTree>
    <p:extLst>
      <p:ext uri="{BB962C8B-B14F-4D97-AF65-F5344CB8AC3E}">
        <p14:creationId xmlns:p14="http://schemas.microsoft.com/office/powerpoint/2010/main" val="67059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llenge thir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C25CCD-E72F-5F4E-B4DB-BB0690072602}"/>
              </a:ext>
            </a:extLst>
          </p:cNvPr>
          <p:cNvSpPr/>
          <p:nvPr userDrawn="1"/>
        </p:nvSpPr>
        <p:spPr>
          <a:xfrm>
            <a:off x="0" y="0"/>
            <a:ext cx="1219892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56B8D836-162D-E045-B7F1-E60C1259DD58}"/>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14" name="Picture 13">
            <a:extLst>
              <a:ext uri="{FF2B5EF4-FFF2-40B4-BE49-F238E27FC236}">
                <a16:creationId xmlns:a16="http://schemas.microsoft.com/office/drawing/2014/main" id="{9A64116F-1248-B74E-811D-9F1CF1ED00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59966" y="2131589"/>
            <a:ext cx="5295086" cy="4175158"/>
          </a:xfrm>
          <a:prstGeom prst="rect">
            <a:avLst/>
          </a:prstGeom>
        </p:spPr>
      </p:pic>
    </p:spTree>
    <p:extLst>
      <p:ext uri="{BB962C8B-B14F-4D97-AF65-F5344CB8AC3E}">
        <p14:creationId xmlns:p14="http://schemas.microsoft.com/office/powerpoint/2010/main" val="26712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92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389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579"/>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8" r:id="rId3"/>
    <p:sldLayoutId id="2147483689" r:id="rId4"/>
    <p:sldLayoutId id="2147483694" r:id="rId5"/>
    <p:sldLayoutId id="2147483699" r:id="rId6"/>
    <p:sldLayoutId id="2147483691" r:id="rId7"/>
    <p:sldLayoutId id="2147483693" r:id="rId8"/>
    <p:sldLayoutId id="2147483695" r:id="rId9"/>
    <p:sldLayoutId id="2147483696" r:id="rId10"/>
    <p:sldLayoutId id="2147483697" r:id="rId11"/>
    <p:sldLayoutId id="2147483698"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fif"/><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394164415/73a6a1e7d7"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AED28E-5A9C-E648-A1A6-60D9C23FB524}"/>
              </a:ext>
            </a:extLst>
          </p:cNvPr>
          <p:cNvSpPr txBox="1"/>
          <p:nvPr/>
        </p:nvSpPr>
        <p:spPr>
          <a:xfrm>
            <a:off x="435026" y="4734442"/>
            <a:ext cx="9059518" cy="830997"/>
          </a:xfrm>
          <a:prstGeom prst="rect">
            <a:avLst/>
          </a:prstGeom>
          <a:noFill/>
        </p:spPr>
        <p:txBody>
          <a:bodyPr wrap="square" rtlCol="0">
            <a:spAutoFit/>
          </a:bodyPr>
          <a:lstStyle/>
          <a:p>
            <a:r>
              <a:rPr lang="en-GB" sz="4800" dirty="0">
                <a:solidFill>
                  <a:schemeClr val="bg1"/>
                </a:solidFill>
                <a:latin typeface="Impact" panose="020B0806030902050204" pitchFamily="34" charset="0"/>
              </a:rPr>
              <a:t>TENNIS AT HOME</a:t>
            </a:r>
            <a:endParaRPr lang="en-US" sz="4800" dirty="0">
              <a:solidFill>
                <a:schemeClr val="bg1"/>
              </a:solidFill>
              <a:latin typeface="Impact" panose="020B0806030902050204" pitchFamily="34" charset="0"/>
            </a:endParaRPr>
          </a:p>
        </p:txBody>
      </p:sp>
      <p:sp>
        <p:nvSpPr>
          <p:cNvPr id="4" name="Title 1">
            <a:extLst>
              <a:ext uri="{FF2B5EF4-FFF2-40B4-BE49-F238E27FC236}">
                <a16:creationId xmlns:a16="http://schemas.microsoft.com/office/drawing/2014/main" id="{B81ADA20-0926-5F4B-8FBB-4E6F784F1474}"/>
              </a:ext>
            </a:extLst>
          </p:cNvPr>
          <p:cNvSpPr txBox="1">
            <a:spLocks/>
          </p:cNvSpPr>
          <p:nvPr/>
        </p:nvSpPr>
        <p:spPr>
          <a:xfrm>
            <a:off x="435026" y="5080666"/>
            <a:ext cx="5265129" cy="11661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Personal development challenge 5</a:t>
            </a:r>
          </a:p>
        </p:txBody>
      </p:sp>
    </p:spTree>
    <p:extLst>
      <p:ext uri="{BB962C8B-B14F-4D97-AF65-F5344CB8AC3E}">
        <p14:creationId xmlns:p14="http://schemas.microsoft.com/office/powerpoint/2010/main" val="115779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(1)</a:t>
            </a:r>
          </a:p>
        </p:txBody>
      </p:sp>
      <p:sp>
        <p:nvSpPr>
          <p:cNvPr id="5" name="Rectangle 4"/>
          <p:cNvSpPr/>
          <p:nvPr/>
        </p:nvSpPr>
        <p:spPr>
          <a:xfrm>
            <a:off x="6850800" y="1088140"/>
            <a:ext cx="4648942" cy="4949112"/>
          </a:xfrm>
          <a:prstGeom prst="rect">
            <a:avLst/>
          </a:prstGeom>
        </p:spPr>
        <p:txBody>
          <a:bodyPr wrap="square">
            <a:spAutoFit/>
          </a:bodyPr>
          <a:lstStyle/>
          <a:p>
            <a:pPr>
              <a:spcAft>
                <a:spcPts val="1200"/>
              </a:spcAft>
            </a:pPr>
            <a:r>
              <a:rPr lang="en-GB" sz="2000" dirty="0">
                <a:solidFill>
                  <a:srgbClr val="EB5D0B"/>
                </a:solidFill>
                <a:latin typeface="Impact" panose="020B0806030902050204" pitchFamily="34" charset="0"/>
                <a:cs typeface="Arial" panose="020B0604020202020204" pitchFamily="34" charset="0"/>
              </a:rPr>
              <a:t>DEFINING THE KEY CHARACTER QUALITIES</a:t>
            </a:r>
          </a:p>
          <a:p>
            <a:pPr>
              <a:lnSpc>
                <a:spcPct val="110000"/>
              </a:lnSpc>
              <a:spcAft>
                <a:spcPts val="600"/>
              </a:spcAft>
            </a:pPr>
            <a:r>
              <a:rPr lang="en-GB" sz="1400" dirty="0">
                <a:solidFill>
                  <a:srgbClr val="000000"/>
                </a:solidFill>
                <a:latin typeface="Arial" panose="020B0604020202020204" pitchFamily="34" charset="0"/>
                <a:cs typeface="Arial" panose="020B0604020202020204" pitchFamily="34" charset="0"/>
              </a:rPr>
              <a:t>Here are some ways to define the key character qualities. Children might have their own understanding of them too, especially after they have done the challenges:</a:t>
            </a:r>
            <a:endParaRPr lang="en-GB" sz="1400" b="1"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Resilience: </a:t>
            </a:r>
            <a:r>
              <a:rPr lang="en-GB" sz="1400" dirty="0">
                <a:latin typeface="Arial" panose="020B0604020202020204" pitchFamily="34" charset="0"/>
                <a:cs typeface="Arial" panose="020B0604020202020204" pitchFamily="34" charset="0"/>
              </a:rPr>
              <a:t>when you can ‘bounce back’ and get through something which has been difficult, or made you unhappy.</a:t>
            </a:r>
            <a:endParaRPr lang="en-GB" sz="1400" b="1" dirty="0">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Perseverance: </a:t>
            </a:r>
            <a:r>
              <a:rPr lang="en-GB" sz="1400" dirty="0">
                <a:latin typeface="Arial" panose="020B0604020202020204" pitchFamily="34" charset="0"/>
                <a:cs typeface="Arial" panose="020B0604020202020204" pitchFamily="34" charset="0"/>
              </a:rPr>
              <a:t>when you keep on trying at something and don’t give up.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Motivation: </a:t>
            </a:r>
            <a:r>
              <a:rPr lang="en-GB" sz="1400" dirty="0">
                <a:latin typeface="Arial" panose="020B0604020202020204" pitchFamily="34" charset="0"/>
                <a:cs typeface="Arial" panose="020B0604020202020204" pitchFamily="34" charset="0"/>
              </a:rPr>
              <a:t>doing something because you want to, not because you are told to.</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Passion: </a:t>
            </a:r>
            <a:r>
              <a:rPr lang="en-GB" sz="1400" dirty="0">
                <a:latin typeface="Arial" panose="020B0604020202020204" pitchFamily="34" charset="0"/>
                <a:cs typeface="Arial" panose="020B0604020202020204" pitchFamily="34" charset="0"/>
              </a:rPr>
              <a:t>you have a very strong interest in something – you are excited and enthusiastic about it; you really love it!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Respect: </a:t>
            </a:r>
            <a:r>
              <a:rPr lang="en-GB" sz="1400" dirty="0">
                <a:latin typeface="Arial" panose="020B0604020202020204" pitchFamily="34" charset="0"/>
                <a:cs typeface="Arial" panose="020B0604020202020204" pitchFamily="34" charset="0"/>
              </a:rPr>
              <a:t>thinking about </a:t>
            </a:r>
            <a:r>
              <a:rPr lang="en-GB" sz="1400" dirty="0">
                <a:solidFill>
                  <a:srgbClr val="000000"/>
                </a:solidFill>
                <a:latin typeface="Arial" panose="020B0604020202020204" pitchFamily="34" charset="0"/>
                <a:cs typeface="Arial" panose="020B0604020202020204" pitchFamily="34" charset="0"/>
              </a:rPr>
              <a:t>how what you do or say might affect others; listening and appreciating who they are / what they do.</a:t>
            </a:r>
            <a:endParaRPr lang="en-GB" sz="14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915200" y="1087200"/>
            <a:ext cx="4562718" cy="4475136"/>
          </a:xfrm>
          <a:prstGeom prst="rect">
            <a:avLst/>
          </a:prstGeom>
        </p:spPr>
        <p:txBody>
          <a:bodyPr wrap="square">
            <a:noAutofit/>
          </a:bodyPr>
          <a:lstStyle/>
          <a:p>
            <a:pPr>
              <a:spcAft>
                <a:spcPts val="1200"/>
              </a:spcAft>
            </a:pPr>
            <a:r>
              <a:rPr lang="en-GB" sz="2000" dirty="0">
                <a:solidFill>
                  <a:srgbClr val="EB5D0B"/>
                </a:solidFill>
                <a:latin typeface="Impact" panose="020B0806030902050204" pitchFamily="34" charset="0"/>
                <a:cs typeface="Calibri"/>
              </a:rPr>
              <a:t>DEVELOPING CHARACTER QUALITIES THROUGH TENNIS</a:t>
            </a:r>
          </a:p>
          <a:p>
            <a:pPr>
              <a:lnSpc>
                <a:spcPct val="110000"/>
              </a:lnSpc>
              <a:spcAft>
                <a:spcPts val="600"/>
              </a:spcAft>
            </a:pPr>
            <a:r>
              <a:rPr lang="en-GB" sz="1400" dirty="0"/>
              <a:t>The LTA Youth Schools programme is a suite of resources developed by the LTA to inspire the next generation of players and fans. These personal development activities were originally designed for teaching in lessons such as Personal, Social, Health and Economic (PSHE) Education, but have been adapted to support home learning. </a:t>
            </a:r>
          </a:p>
          <a:p>
            <a:pPr>
              <a:lnSpc>
                <a:spcPct val="110000"/>
              </a:lnSpc>
            </a:pPr>
            <a:r>
              <a:rPr lang="en-GB" sz="1400" dirty="0">
                <a:solidFill>
                  <a:srgbClr val="000000"/>
                </a:solidFill>
                <a:latin typeface="Arial" panose="020B0604020202020204" pitchFamily="34" charset="0"/>
                <a:cs typeface="Arial" panose="020B0604020202020204" pitchFamily="34" charset="0"/>
              </a:rPr>
              <a:t>This resource from the LTA gives children and their families information and activities to help them develop qualities and skills for personal development through five tennis-related challenges. The key character qualities are: resilience (which includes bouncing back); perseverance; motivation; passion (including enthusiasm) and respect. </a:t>
            </a:r>
            <a:r>
              <a:rPr lang="en-US" sz="1400" dirty="0">
                <a:solidFill>
                  <a:srgbClr val="000000"/>
                </a:solidFill>
                <a:latin typeface="Arial" panose="020B0604020202020204" pitchFamily="34" charset="0"/>
                <a:cs typeface="Arial" panose="020B0604020202020204" pitchFamily="34" charset="0"/>
              </a:rPr>
              <a:t>The challenges are designed for children in </a:t>
            </a:r>
            <a:r>
              <a:rPr lang="en-GB" sz="1400" dirty="0">
                <a:solidFill>
                  <a:srgbClr val="000000"/>
                </a:solidFill>
                <a:latin typeface="Arial" panose="020B0604020202020204" pitchFamily="34" charset="0"/>
                <a:cs typeface="Arial" panose="020B0604020202020204" pitchFamily="34" charset="0"/>
              </a:rPr>
              <a:t>Key Stage 2 (Years 3-6)</a:t>
            </a:r>
            <a:r>
              <a:rPr lang="en-US" sz="1400" dirty="0">
                <a:solidFill>
                  <a:srgbClr val="000000"/>
                </a:solidFill>
                <a:latin typeface="Arial" panose="020B0604020202020204" pitchFamily="34" charset="0"/>
                <a:cs typeface="Arial" panose="020B0604020202020204" pitchFamily="34" charset="0"/>
              </a:rPr>
              <a:t> (Scotland: P4-7).</a:t>
            </a:r>
            <a:endParaRPr lang="en-GB" sz="1400" dirty="0">
              <a:solidFill>
                <a:srgbClr val="000000"/>
              </a:solidFill>
              <a:latin typeface="Arial" panose="020B0604020202020204" pitchFamily="34" charset="0"/>
              <a:cs typeface="Arial" panose="020B0604020202020204" pitchFamily="34" charset="0"/>
            </a:endParaRPr>
          </a:p>
        </p:txBody>
      </p:sp>
      <p:sp>
        <p:nvSpPr>
          <p:cNvPr id="6" name="Right Triangle 5">
            <a:extLst>
              <a:ext uri="{FF2B5EF4-FFF2-40B4-BE49-F238E27FC236}">
                <a16:creationId xmlns:a16="http://schemas.microsoft.com/office/drawing/2014/main" id="{D15A8A88-8DDC-7044-9C95-F9D030590ED4}"/>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5200" y="1087200"/>
            <a:ext cx="4671580" cy="4252896"/>
          </a:xfrm>
          <a:prstGeom prst="rect">
            <a:avLst/>
          </a:prstGeom>
        </p:spPr>
        <p:txBody>
          <a:bodyPr wrap="square">
            <a:noAutofit/>
          </a:bodyPr>
          <a:lstStyle/>
          <a:p>
            <a:pPr>
              <a:lnSpc>
                <a:spcPct val="110000"/>
              </a:lnSpc>
              <a:spcAft>
                <a:spcPts val="1200"/>
              </a:spcAft>
            </a:pPr>
            <a:r>
              <a:rPr lang="en-GB" sz="2000" dirty="0">
                <a:solidFill>
                  <a:srgbClr val="EB5D0B"/>
                </a:solidFill>
                <a:latin typeface="Impact" panose="020B0806030902050204" pitchFamily="34" charset="0"/>
                <a:cs typeface="Calibri"/>
              </a:rPr>
              <a:t>COMPLETING THE CHALLENGES</a:t>
            </a:r>
            <a:endParaRPr lang="en-GB" sz="2000"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First, look at the introductory presentation which sets the scene for the challenges, including the films. This will give you some useful background information about tennis, and about the key physical and character qualities which tennis players need.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do the five challenges whenever you want to, inside your home or in an outside space if you have one. For example, you might choose to do one a day for a week.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challenges have been designed so that ideally, families can work through the activities together. However, children can also use them independently.</a:t>
            </a:r>
            <a:endParaRPr lang="en-US" sz="1400" spc="-20" dirty="0">
              <a:latin typeface="Arial" panose="020B0604020202020204" pitchFamily="34" charset="0"/>
              <a:cs typeface="Arial" panose="020B0604020202020204" pitchFamily="34" charset="0"/>
            </a:endParaRPr>
          </a:p>
          <a:p>
            <a:pPr>
              <a:lnSpc>
                <a:spcPct val="110000"/>
              </a:lnSpc>
              <a:spcAft>
                <a:spcPts val="600"/>
              </a:spcAft>
            </a:pPr>
            <a:endParaRPr lang="en-US"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(2)</a:t>
            </a:r>
          </a:p>
        </p:txBody>
      </p:sp>
      <p:sp>
        <p:nvSpPr>
          <p:cNvPr id="4" name="Rectangle 3"/>
          <p:cNvSpPr/>
          <p:nvPr/>
        </p:nvSpPr>
        <p:spPr>
          <a:xfrm>
            <a:off x="6850799" y="1573200"/>
            <a:ext cx="4936823" cy="2301376"/>
          </a:xfrm>
          <a:prstGeom prst="rect">
            <a:avLst/>
          </a:prstGeom>
        </p:spPr>
        <p:txBody>
          <a:bodyPr wrap="square">
            <a:noAutofit/>
          </a:bodyPr>
          <a:lstStyle/>
          <a:p>
            <a:pPr marL="234000" indent="-234000">
              <a:lnSpc>
                <a:spcPct val="110000"/>
              </a:lnSpc>
              <a:spcAft>
                <a:spcPts val="600"/>
              </a:spcAft>
              <a:buFont typeface="Arial" panose="020B0604020202020204" pitchFamily="34" charset="0"/>
              <a:buChar char="•"/>
            </a:pPr>
            <a:r>
              <a:rPr lang="en-US" sz="1400" spc="-20" dirty="0">
                <a:latin typeface="Arial" panose="020B0604020202020204" pitchFamily="34" charset="0"/>
                <a:cs typeface="Arial" panose="020B0604020202020204" pitchFamily="34" charset="0"/>
              </a:rPr>
              <a:t>You don’t need any special equipment – some challenges </a:t>
            </a:r>
            <a:r>
              <a:rPr lang="en-US" sz="1400" dirty="0">
                <a:latin typeface="Arial" panose="020B0604020202020204" pitchFamily="34" charset="0"/>
                <a:cs typeface="Arial" panose="020B0604020202020204" pitchFamily="34" charset="0"/>
              </a:rPr>
              <a:t>need no equipment at all; others only whatever you can find around the home. Ideas are provided if you want to make the challenges harder, or you can think of your own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ways to take them further.</a:t>
            </a:r>
          </a:p>
          <a:p>
            <a:pPr marL="234000" indent="-2340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Each challenge focuses on one key character quality; however, children are encouraged to think about the other qualities which they might be using too. If doing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challenges with other people, at the end of each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there is the chance to ‘award’ someone who best demonstrated a key quality. </a:t>
            </a:r>
          </a:p>
          <a:p>
            <a:pPr marL="234000" indent="-234000">
              <a:buFont typeface="Arial" panose="020B0604020202020204" pitchFamily="34" charset="0"/>
              <a:buChar char="•"/>
            </a:pPr>
            <a:r>
              <a:rPr lang="en-US" sz="1400" spc="-20" dirty="0">
                <a:latin typeface="Arial" panose="020B0604020202020204" pitchFamily="34" charset="0"/>
                <a:cs typeface="Arial" panose="020B0604020202020204" pitchFamily="34" charset="0"/>
              </a:rPr>
              <a:t>There is also a final ‘personal challenge’ which encourages </a:t>
            </a:r>
            <a:r>
              <a:rPr lang="en-US" sz="1400" dirty="0">
                <a:latin typeface="Arial" panose="020B0604020202020204" pitchFamily="34" charset="0"/>
                <a:cs typeface="Arial" panose="020B0604020202020204" pitchFamily="34" charset="0"/>
              </a:rPr>
              <a:t>children to develop a skill over the course of a week.</a:t>
            </a:r>
          </a:p>
        </p:txBody>
      </p:sp>
      <p:grpSp>
        <p:nvGrpSpPr>
          <p:cNvPr id="10" name="Group 9">
            <a:extLst>
              <a:ext uri="{FF2B5EF4-FFF2-40B4-BE49-F238E27FC236}">
                <a16:creationId xmlns:a16="http://schemas.microsoft.com/office/drawing/2014/main" id="{F47CBBC5-A024-8740-BE08-223D6D7585C0}"/>
              </a:ext>
            </a:extLst>
          </p:cNvPr>
          <p:cNvGrpSpPr/>
          <p:nvPr/>
        </p:nvGrpSpPr>
        <p:grpSpPr>
          <a:xfrm>
            <a:off x="7546041" y="4913643"/>
            <a:ext cx="3546338" cy="1652934"/>
            <a:chOff x="8290620" y="4913643"/>
            <a:chExt cx="3546338" cy="1652934"/>
          </a:xfrm>
        </p:grpSpPr>
        <p:sp>
          <p:nvSpPr>
            <p:cNvPr id="11" name="Rounded Rectangle 10">
              <a:extLst>
                <a:ext uri="{FF2B5EF4-FFF2-40B4-BE49-F238E27FC236}">
                  <a16:creationId xmlns:a16="http://schemas.microsoft.com/office/drawing/2014/main" id="{4FC72BE6-1E3B-1F43-8B6E-84EBC64BB165}"/>
                </a:ext>
              </a:extLst>
            </p:cNvPr>
            <p:cNvSpPr/>
            <p:nvPr/>
          </p:nvSpPr>
          <p:spPr>
            <a:xfrm flipH="1">
              <a:off x="10831382" y="4913643"/>
              <a:ext cx="1005576" cy="1652934"/>
            </a:xfrm>
            <a:prstGeom prst="roundRect">
              <a:avLst>
                <a:gd name="adj" fmla="val 0"/>
              </a:avLst>
            </a:prstGeom>
            <a:blipFill>
              <a:blip r:embed="rId3"/>
              <a:stretch>
                <a:fillRect l="-17472" t="-2318" r="-16806" b="-92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5720EC1-EA52-AC41-AEA4-48674381115C}"/>
                </a:ext>
              </a:extLst>
            </p:cNvPr>
            <p:cNvSpPr/>
            <p:nvPr/>
          </p:nvSpPr>
          <p:spPr>
            <a:xfrm flipH="1">
              <a:off x="9560451" y="4913643"/>
              <a:ext cx="1005576" cy="1652934"/>
            </a:xfrm>
            <a:prstGeom prst="roundRect">
              <a:avLst>
                <a:gd name="adj" fmla="val 0"/>
              </a:avLst>
            </a:prstGeom>
            <a:blipFill>
              <a:blip r:embed="rId4"/>
              <a:stretch>
                <a:fillRect l="-56148" t="-2" r="-77057" b="-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214BD2C-6EA9-C947-A0B7-03DA22941C75}"/>
                </a:ext>
              </a:extLst>
            </p:cNvPr>
            <p:cNvSpPr/>
            <p:nvPr/>
          </p:nvSpPr>
          <p:spPr>
            <a:xfrm flipH="1">
              <a:off x="8290620" y="4913643"/>
              <a:ext cx="1005576" cy="1652934"/>
            </a:xfrm>
            <a:prstGeom prst="roundRect">
              <a:avLst>
                <a:gd name="adj" fmla="val 0"/>
              </a:avLst>
            </a:prstGeom>
            <a:blipFill>
              <a:blip r:embed="rId5"/>
              <a:stretch>
                <a:fillRect l="-91705" t="-4077" r="-27404" b="-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ight Triangle 16">
            <a:extLst>
              <a:ext uri="{FF2B5EF4-FFF2-40B4-BE49-F238E27FC236}">
                <a16:creationId xmlns:a16="http://schemas.microsoft.com/office/drawing/2014/main" id="{8D8ED447-BCCC-D841-9461-C8BCBB285269}"/>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DD0F74-3D61-6B42-81A1-132508197642}"/>
              </a:ext>
            </a:extLst>
          </p:cNvPr>
          <p:cNvSpPr/>
          <p:nvPr/>
        </p:nvSpPr>
        <p:spPr>
          <a:xfrm>
            <a:off x="373948" y="2885090"/>
            <a:ext cx="3303842" cy="4264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0B97CD4-43B4-BB4D-B350-AF4B2CAE2E48}"/>
              </a:ext>
            </a:extLst>
          </p:cNvPr>
          <p:cNvGrpSpPr/>
          <p:nvPr/>
        </p:nvGrpSpPr>
        <p:grpSpPr>
          <a:xfrm>
            <a:off x="6672829" y="2885090"/>
            <a:ext cx="5224902" cy="3679221"/>
            <a:chOff x="6347146" y="2655754"/>
            <a:chExt cx="5550586" cy="3908558"/>
          </a:xfrm>
        </p:grpSpPr>
        <p:sp>
          <p:nvSpPr>
            <p:cNvPr id="15" name="Rounded Rectangle 14">
              <a:extLst>
                <a:ext uri="{FF2B5EF4-FFF2-40B4-BE49-F238E27FC236}">
                  <a16:creationId xmlns:a16="http://schemas.microsoft.com/office/drawing/2014/main" id="{CA546917-54B6-9B49-9124-A88A873F5372}"/>
                </a:ext>
              </a:extLst>
            </p:cNvPr>
            <p:cNvSpPr/>
            <p:nvPr/>
          </p:nvSpPr>
          <p:spPr>
            <a:xfrm>
              <a:off x="6347147" y="2655754"/>
              <a:ext cx="2685487" cy="1862038"/>
            </a:xfrm>
            <a:prstGeom prst="roundRect">
              <a:avLst>
                <a:gd name="adj" fmla="val 0"/>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CF2689A-9D78-C145-852F-170C566B8023}"/>
                </a:ext>
              </a:extLst>
            </p:cNvPr>
            <p:cNvSpPr/>
            <p:nvPr/>
          </p:nvSpPr>
          <p:spPr>
            <a:xfrm>
              <a:off x="9212244" y="4702274"/>
              <a:ext cx="2685487" cy="1862038"/>
            </a:xfrm>
            <a:prstGeom prst="roundRect">
              <a:avLst>
                <a:gd name="adj" fmla="val 0"/>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1F85CF5-08F3-E644-86AB-9079A21E3186}"/>
                </a:ext>
              </a:extLst>
            </p:cNvPr>
            <p:cNvSpPr/>
            <p:nvPr/>
          </p:nvSpPr>
          <p:spPr>
            <a:xfrm>
              <a:off x="9212245" y="2655754"/>
              <a:ext cx="2685487" cy="1862038"/>
            </a:xfrm>
            <a:prstGeom prst="roundRect">
              <a:avLst>
                <a:gd name="adj" fmla="val 0"/>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81CAEC0B-D284-B546-9AAC-F9F74DB04A1A}"/>
                </a:ext>
              </a:extLst>
            </p:cNvPr>
            <p:cNvSpPr/>
            <p:nvPr/>
          </p:nvSpPr>
          <p:spPr>
            <a:xfrm>
              <a:off x="6347146" y="4702274"/>
              <a:ext cx="2685487" cy="1862038"/>
            </a:xfrm>
            <a:prstGeom prst="roundRect">
              <a:avLst>
                <a:gd name="adj" fmla="val 0"/>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ight Triangle 8">
            <a:extLst>
              <a:ext uri="{FF2B5EF4-FFF2-40B4-BE49-F238E27FC236}">
                <a16:creationId xmlns:a16="http://schemas.microsoft.com/office/drawing/2014/main" id="{1E7315BE-2F3B-3946-8256-730E6E876868}"/>
              </a:ext>
            </a:extLst>
          </p:cNvPr>
          <p:cNvSpPr/>
          <p:nvPr/>
        </p:nvSpPr>
        <p:spPr>
          <a:xfrm>
            <a:off x="0" y="6113674"/>
            <a:ext cx="2025869" cy="744325"/>
          </a:xfrm>
          <a:prstGeom prst="rtTriangle">
            <a:avLst/>
          </a:prstGeom>
          <a:solidFill>
            <a:srgbClr val="EB5D0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02D0BD5C-D1FF-7246-96C6-F37D8367496B}"/>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WARM-UP</a:t>
            </a:r>
          </a:p>
        </p:txBody>
      </p:sp>
      <p:sp>
        <p:nvSpPr>
          <p:cNvPr id="23" name="Rectangle 22">
            <a:extLst>
              <a:ext uri="{FF2B5EF4-FFF2-40B4-BE49-F238E27FC236}">
                <a16:creationId xmlns:a16="http://schemas.microsoft.com/office/drawing/2014/main" id="{5CF747F0-F146-9C4F-8D8E-BA6E641B319D}"/>
              </a:ext>
            </a:extLst>
          </p:cNvPr>
          <p:cNvSpPr/>
          <p:nvPr/>
        </p:nvSpPr>
        <p:spPr>
          <a:xfrm>
            <a:off x="373530" y="2885090"/>
            <a:ext cx="5782735" cy="3252172"/>
          </a:xfrm>
          <a:prstGeom prst="rect">
            <a:avLst/>
          </a:prstGeom>
        </p:spPr>
        <p:txBody>
          <a:bodyPr wrap="square">
            <a:spAutoFit/>
          </a:bodyPr>
          <a:lstStyle/>
          <a:p>
            <a:pPr>
              <a:spcAft>
                <a:spcPts val="1200"/>
              </a:spcAft>
            </a:pPr>
            <a:r>
              <a:rPr lang="en-GB" sz="2000" b="1" dirty="0">
                <a:solidFill>
                  <a:schemeClr val="bg1"/>
                </a:solidFill>
                <a:latin typeface="Arial" panose="020B0604020202020204" pitchFamily="34" charset="0"/>
                <a:cs typeface="Arial" panose="020B0604020202020204" pitchFamily="34" charset="0"/>
              </a:rPr>
              <a:t>Today’s quality is</a:t>
            </a:r>
            <a:r>
              <a:rPr lang="en-GB" b="1"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Impact" panose="020B0806030902050204" pitchFamily="34" charset="0"/>
                <a:cs typeface="Arial" panose="020B0604020202020204" pitchFamily="34" charset="0"/>
              </a:rPr>
              <a:t>RESPECT</a:t>
            </a:r>
            <a:endParaRPr lang="en-GB" b="1" dirty="0">
              <a:solidFill>
                <a:schemeClr val="bg1"/>
              </a:solidFill>
              <a:latin typeface="Impact" panose="020B0806030902050204" pitchFamily="34" charset="0"/>
              <a:cs typeface="Arial" panose="020B0604020202020204" pitchFamily="34" charset="0"/>
            </a:endParaRPr>
          </a:p>
          <a:p>
            <a:pPr marL="288000" indent="-288000">
              <a:spcAft>
                <a:spcPts val="800"/>
              </a:spcAft>
              <a:buFont typeface="Arial" panose="020B0604020202020204" pitchFamily="34" charset="0"/>
              <a:buChar char="•"/>
            </a:pPr>
            <a:r>
              <a:rPr lang="en-GB" dirty="0">
                <a:solidFill>
                  <a:srgbClr val="000000"/>
                </a:solidFill>
              </a:rPr>
              <a:t>Respect means thinking about how what you do </a:t>
            </a:r>
            <a:br>
              <a:rPr lang="en-GB" dirty="0">
                <a:solidFill>
                  <a:srgbClr val="000000"/>
                </a:solidFill>
              </a:rPr>
            </a:br>
            <a:r>
              <a:rPr lang="en-GB" dirty="0">
                <a:solidFill>
                  <a:srgbClr val="000000"/>
                </a:solidFill>
              </a:rPr>
              <a:t>or say might affect others; listening to others and appreciating who they are and what they do. </a:t>
            </a:r>
          </a:p>
          <a:p>
            <a:pPr marL="288000" indent="-288000">
              <a:spcAft>
                <a:spcPts val="800"/>
              </a:spcAft>
              <a:buFont typeface="Arial" panose="020B0604020202020204" pitchFamily="34" charset="0"/>
              <a:buChar char="•"/>
            </a:pPr>
            <a:r>
              <a:rPr lang="en-GB" dirty="0"/>
              <a:t>What are the different ways of showing someone respect?</a:t>
            </a:r>
          </a:p>
          <a:p>
            <a:pPr marL="288000"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Tennis players show respect by doing things such as shaking hands, saying, ‘well done’, congratulating one another, listening to the umpire, or clapping other players and spectators.</a:t>
            </a:r>
          </a:p>
        </p:txBody>
      </p:sp>
      <p:sp>
        <p:nvSpPr>
          <p:cNvPr id="4" name="TextBox 3">
            <a:extLst>
              <a:ext uri="{FF2B5EF4-FFF2-40B4-BE49-F238E27FC236}">
                <a16:creationId xmlns:a16="http://schemas.microsoft.com/office/drawing/2014/main" id="{B65F73C1-67C1-44A1-B1A2-12DB874ED32C}"/>
              </a:ext>
            </a:extLst>
          </p:cNvPr>
          <p:cNvSpPr txBox="1"/>
          <p:nvPr/>
        </p:nvSpPr>
        <p:spPr>
          <a:xfrm>
            <a:off x="373530" y="1096004"/>
            <a:ext cx="4837471" cy="1487587"/>
          </a:xfrm>
          <a:prstGeom prst="rect">
            <a:avLst/>
          </a:prstGeom>
          <a:noFill/>
        </p:spPr>
        <p:txBody>
          <a:bodyPr wrap="square" rtlCol="0">
            <a:spAutoFit/>
          </a:bodyPr>
          <a:lstStyle/>
          <a:p>
            <a:pPr>
              <a:spcAft>
                <a:spcPts val="1200"/>
              </a:spcAft>
            </a:pPr>
            <a:r>
              <a:rPr lang="en-GB" sz="2000" b="1" dirty="0">
                <a:solidFill>
                  <a:srgbClr val="EB5D0B"/>
                </a:solidFill>
                <a:latin typeface="Arial" panose="020B0604020202020204" pitchFamily="34" charset="0"/>
                <a:cs typeface="Arial" panose="020B0604020202020204" pitchFamily="34" charset="0"/>
              </a:rPr>
              <a:t>Get started: </a:t>
            </a:r>
            <a:endParaRPr lang="en-GB" b="1" dirty="0">
              <a:solidFill>
                <a:srgbClr val="EB5D0B"/>
              </a:solidFill>
              <a:latin typeface="Arial" panose="020B0604020202020204" pitchFamily="34" charset="0"/>
              <a:cs typeface="Arial" panose="020B0604020202020204" pitchFamily="34" charset="0"/>
            </a:endParaRPr>
          </a:p>
          <a:p>
            <a:pPr marL="288000" indent="-288000">
              <a:spcAft>
                <a:spcPts val="800"/>
              </a:spcAft>
              <a:buFont typeface="Arial" panose="020B0604020202020204" pitchFamily="34" charset="0"/>
              <a:buChar char="•"/>
            </a:pPr>
            <a:r>
              <a:rPr lang="en-GB" dirty="0">
                <a:solidFill>
                  <a:srgbClr val="000000"/>
                </a:solidFill>
              </a:rPr>
              <a:t>What are the players in the pictures doing? </a:t>
            </a:r>
          </a:p>
          <a:p>
            <a:pPr marL="288000" indent="-288000">
              <a:spcAft>
                <a:spcPts val="3300"/>
              </a:spcAft>
              <a:buFont typeface="Arial" panose="020B0604020202020204" pitchFamily="34" charset="0"/>
              <a:buChar char="•"/>
            </a:pPr>
            <a:r>
              <a:rPr lang="en-GB" dirty="0">
                <a:solidFill>
                  <a:srgbClr val="000000"/>
                </a:solidFill>
              </a:rPr>
              <a:t>What are they demonstrating towards other people?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4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47EDD4-5861-6D43-9ED5-80B8DD372D53}"/>
              </a:ext>
            </a:extLst>
          </p:cNvPr>
          <p:cNvSpPr/>
          <p:nvPr/>
        </p:nvSpPr>
        <p:spPr>
          <a:xfrm>
            <a:off x="4457250" y="894102"/>
            <a:ext cx="3949332" cy="5219572"/>
          </a:xfrm>
          <a:prstGeom prst="rect">
            <a:avLst/>
          </a:prstGeom>
          <a:noFill/>
          <a:ln>
            <a:noFill/>
          </a:ln>
        </p:spPr>
        <p:txBody>
          <a:bodyPr wrap="square" lIns="360000" tIns="234000" rIns="251999" bIns="234000">
            <a:noAutofit/>
          </a:bodyPr>
          <a:lstStyle/>
          <a:p>
            <a:pPr>
              <a:spcAft>
                <a:spcPts val="1200"/>
              </a:spcAft>
            </a:pPr>
            <a:r>
              <a:rPr lang="en-GB" sz="2000" b="1" dirty="0">
                <a:solidFill>
                  <a:srgbClr val="EB5D0B"/>
                </a:solidFill>
                <a:latin typeface="Arial" panose="020B0604020202020204" pitchFamily="34" charset="0"/>
              </a:rPr>
              <a:t>Tips</a:t>
            </a:r>
            <a:r>
              <a:rPr lang="en-GB" sz="2000" b="1" dirty="0">
                <a:latin typeface="Arial" panose="020B0604020202020204" pitchFamily="34" charset="0"/>
              </a:rPr>
              <a:t> </a:t>
            </a:r>
            <a:r>
              <a:rPr lang="en-GB" sz="2000" b="1" dirty="0">
                <a:solidFill>
                  <a:srgbClr val="EB5D0B"/>
                </a:solidFill>
                <a:latin typeface="Arial" panose="020B0604020202020204" pitchFamily="34" charset="0"/>
              </a:rPr>
              <a:t>and</a:t>
            </a:r>
            <a:r>
              <a:rPr lang="en-GB" sz="2000" b="1" dirty="0">
                <a:latin typeface="Arial" panose="020B0604020202020204" pitchFamily="34" charset="0"/>
              </a:rPr>
              <a:t> </a:t>
            </a:r>
            <a:r>
              <a:rPr lang="en-GB" sz="2000" b="1" dirty="0">
                <a:solidFill>
                  <a:srgbClr val="EB5D0B"/>
                </a:solidFill>
                <a:latin typeface="Arial" panose="020B0604020202020204" pitchFamily="34" charset="0"/>
              </a:rPr>
              <a:t>ideas</a:t>
            </a:r>
            <a:endParaRPr lang="en-GB" sz="2000" dirty="0">
              <a:solidFill>
                <a:srgbClr val="EB5D0B"/>
              </a:solidFill>
            </a:endParaRPr>
          </a:p>
          <a:p>
            <a:pPr defTabSz="966338">
              <a:spcAft>
                <a:spcPts val="800"/>
              </a:spcAft>
              <a:defRPr/>
            </a:pPr>
            <a:r>
              <a:rPr lang="en-GB" dirty="0">
                <a:hlinkClick r:id="rId3">
                  <a:extLst>
                    <a:ext uri="{A12FA001-AC4F-418D-AE19-62706E023703}">
                      <ahyp:hlinkClr xmlns:ahyp="http://schemas.microsoft.com/office/drawing/2018/hyperlinkcolor" val="tx"/>
                    </a:ext>
                  </a:extLst>
                </a:hlinkClick>
              </a:rPr>
              <a:t>This film </a:t>
            </a:r>
            <a:r>
              <a:rPr lang="en-GB" dirty="0"/>
              <a:t>showing blind and partially-sighted people playing tennis might help with your ideas.</a:t>
            </a:r>
          </a:p>
          <a:p>
            <a:pPr defTabSz="966338">
              <a:spcAft>
                <a:spcPts val="600"/>
              </a:spcAft>
              <a:defRPr/>
            </a:pPr>
            <a:r>
              <a:rPr lang="pt-BR" dirty="0"/>
              <a:t>Some of the things shown in </a:t>
            </a:r>
            <a:br>
              <a:rPr lang="pt-BR" dirty="0"/>
            </a:br>
            <a:r>
              <a:rPr lang="pt-BR" dirty="0"/>
              <a:t>the film include:</a:t>
            </a:r>
          </a:p>
          <a:p>
            <a:pPr marL="285750" indent="-285750" defTabSz="966338">
              <a:spcAft>
                <a:spcPts val="600"/>
              </a:spcAft>
              <a:buFont typeface="Arial"/>
              <a:buChar char="•"/>
              <a:defRPr/>
            </a:pPr>
            <a:r>
              <a:rPr lang="pt-BR" dirty="0"/>
              <a:t>special equipment e.g. an audible ball and</a:t>
            </a:r>
            <a:br>
              <a:rPr lang="pt-BR" dirty="0"/>
            </a:br>
            <a:r>
              <a:rPr lang="pt-BR" dirty="0"/>
              <a:t>lower net</a:t>
            </a:r>
          </a:p>
          <a:p>
            <a:pPr marL="285750" indent="-285750" defTabSz="966338">
              <a:spcAft>
                <a:spcPts val="600"/>
              </a:spcAft>
              <a:buFont typeface="Arial"/>
              <a:buChar char="•"/>
              <a:defRPr/>
            </a:pPr>
            <a:r>
              <a:rPr lang="pt-BR" dirty="0"/>
              <a:t>raised markings so players can feel them</a:t>
            </a:r>
          </a:p>
          <a:p>
            <a:pPr marL="285750" indent="-285750" defTabSz="966338">
              <a:spcAft>
                <a:spcPts val="600"/>
              </a:spcAft>
              <a:buFont typeface="Arial"/>
              <a:buChar char="•"/>
              <a:defRPr/>
            </a:pPr>
            <a:r>
              <a:rPr lang="pt-BR" dirty="0"/>
              <a:t>eyeshades for everyone to wear</a:t>
            </a:r>
            <a:endParaRPr lang="en-GB" dirty="0"/>
          </a:p>
        </p:txBody>
      </p:sp>
      <p:sp>
        <p:nvSpPr>
          <p:cNvPr id="3" name="Title 1">
            <a:extLst>
              <a:ext uri="{FF2B5EF4-FFF2-40B4-BE49-F238E27FC236}">
                <a16:creationId xmlns:a16="http://schemas.microsoft.com/office/drawing/2014/main" id="{F035970B-F32A-E440-A17C-4EAF603AF92C}"/>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TENNIS FOR EVERYONE</a:t>
            </a:r>
          </a:p>
        </p:txBody>
      </p:sp>
      <p:sp>
        <p:nvSpPr>
          <p:cNvPr id="4" name="Rectangle 3">
            <a:extLst>
              <a:ext uri="{FF2B5EF4-FFF2-40B4-BE49-F238E27FC236}">
                <a16:creationId xmlns:a16="http://schemas.microsoft.com/office/drawing/2014/main" id="{87DCA724-5A0A-7349-BB75-A04B8334C73B}"/>
              </a:ext>
            </a:extLst>
          </p:cNvPr>
          <p:cNvSpPr/>
          <p:nvPr/>
        </p:nvSpPr>
        <p:spPr>
          <a:xfrm>
            <a:off x="313265" y="1087200"/>
            <a:ext cx="4161715" cy="5026474"/>
          </a:xfrm>
          <a:prstGeom prst="rect">
            <a:avLst/>
          </a:prstGeom>
        </p:spPr>
        <p:txBody>
          <a:bodyPr wrap="square" lIns="90000" numCol="1" spcCol="360000">
            <a:noAutofit/>
          </a:bodyPr>
          <a:lstStyle/>
          <a:p>
            <a:pPr>
              <a:spcAft>
                <a:spcPts val="1200"/>
              </a:spcAft>
            </a:pPr>
            <a:r>
              <a:rPr lang="en-GB" sz="2000" b="1" dirty="0">
                <a:solidFill>
                  <a:srgbClr val="EB5D0B"/>
                </a:solidFill>
                <a:latin typeface="Arial" panose="020B0604020202020204" pitchFamily="34" charset="0"/>
              </a:rPr>
              <a:t>Instructions</a:t>
            </a:r>
            <a:endParaRPr lang="en-GB" sz="1400" dirty="0">
              <a:solidFill>
                <a:srgbClr val="EB5D0B"/>
              </a:solidFill>
              <a:latin typeface="Arial" panose="020B0604020202020204" pitchFamily="34" charset="0"/>
              <a:cs typeface="Arial" panose="020B0604020202020204" pitchFamily="34" charset="0"/>
            </a:endParaRPr>
          </a:p>
          <a:p>
            <a:pPr marL="342900" indent="-342900">
              <a:spcAft>
                <a:spcPts val="400"/>
              </a:spcAft>
              <a:buAutoNum type="arabicPeriod"/>
            </a:pPr>
            <a:r>
              <a:rPr lang="en-GB" dirty="0">
                <a:latin typeface="Arial" panose="020B0604020202020204" pitchFamily="34" charset="0"/>
                <a:cs typeface="Arial" panose="020B0604020202020204" pitchFamily="34" charset="0"/>
              </a:rPr>
              <a:t>Create a tennis game that people who are blind, partially-sighted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sighted could play together.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game must be fair for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everyone! Think about:</a:t>
            </a:r>
          </a:p>
          <a:p>
            <a:pPr marL="800100" lvl="1" indent="-342900">
              <a:spcAft>
                <a:spcPts val="400"/>
              </a:spcAft>
              <a:buFont typeface="Arial" panose="020B0604020202020204" pitchFamily="34" charset="0"/>
              <a:buChar char="•"/>
            </a:pPr>
            <a:r>
              <a:rPr lang="en-GB" dirty="0">
                <a:latin typeface="Arial" panose="020B0604020202020204" pitchFamily="34" charset="0"/>
                <a:cs typeface="Arial" panose="020B0604020202020204" pitchFamily="34" charset="0"/>
              </a:rPr>
              <a:t>equipment </a:t>
            </a:r>
          </a:p>
          <a:p>
            <a:pPr marL="800100" lvl="1" indent="-342900">
              <a:spcAft>
                <a:spcPts val="400"/>
              </a:spcAft>
              <a:buFont typeface="Arial" panose="020B0604020202020204" pitchFamily="34" charset="0"/>
              <a:buChar char="•"/>
            </a:pPr>
            <a:r>
              <a:rPr lang="en-GB" dirty="0">
                <a:latin typeface="Arial" panose="020B0604020202020204" pitchFamily="34" charset="0"/>
                <a:cs typeface="Arial" panose="020B0604020202020204" pitchFamily="34" charset="0"/>
              </a:rPr>
              <a:t>the court</a:t>
            </a:r>
          </a:p>
          <a:p>
            <a:pPr marL="800100" lvl="1" indent="-342900">
              <a:spcAft>
                <a:spcPts val="400"/>
              </a:spcAft>
              <a:buFont typeface="Arial" panose="020B0604020202020204" pitchFamily="34" charset="0"/>
              <a:buChar char="•"/>
            </a:pPr>
            <a:r>
              <a:rPr lang="en-GB" dirty="0">
                <a:latin typeface="Arial" panose="020B0604020202020204" pitchFamily="34" charset="0"/>
                <a:cs typeface="Arial" panose="020B0604020202020204" pitchFamily="34" charset="0"/>
              </a:rPr>
              <a:t>how to play</a:t>
            </a:r>
          </a:p>
          <a:p>
            <a:pPr marL="800100" lvl="1"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how to score points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win the game</a:t>
            </a:r>
          </a:p>
          <a:p>
            <a:pPr marL="342900" indent="-342900">
              <a:spcAft>
                <a:spcPts val="1200"/>
              </a:spcAft>
              <a:buFont typeface="+mj-lt"/>
              <a:buAutoNum type="arabicPeriod" startAt="2"/>
            </a:pPr>
            <a:r>
              <a:rPr lang="en-GB" dirty="0">
                <a:latin typeface="Arial" panose="020B0604020202020204" pitchFamily="34" charset="0"/>
                <a:cs typeface="Arial" panose="020B0604020202020204" pitchFamily="34" charset="0"/>
              </a:rPr>
              <a:t>Present your game in whatever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way you like: a drawing, a set of instructions, a presentation or you could even make a film, animation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or computer programme.</a:t>
            </a:r>
          </a:p>
          <a:p>
            <a:pPr>
              <a:spcAft>
                <a:spcPts val="1200"/>
              </a:spcAft>
            </a:pP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CE3A403-AA63-0440-BBFA-95F9CE9E94E0}"/>
              </a:ext>
            </a:extLst>
          </p:cNvPr>
          <p:cNvPicPr>
            <a:picLocks noChangeAspect="1"/>
          </p:cNvPicPr>
          <p:nvPr/>
        </p:nvPicPr>
        <p:blipFill rotWithShape="1">
          <a:blip r:embed="rId4">
            <a:extLst>
              <a:ext uri="{28A0092B-C50C-407E-A947-70E740481C1C}">
                <a14:useLocalDpi xmlns:a14="http://schemas.microsoft.com/office/drawing/2010/main" val="0"/>
              </a:ext>
            </a:extLst>
          </a:blip>
          <a:srcRect l="14035" t="1241" r="22664" b="1073"/>
          <a:stretch/>
        </p:blipFill>
        <p:spPr>
          <a:xfrm>
            <a:off x="8534400" y="3108960"/>
            <a:ext cx="3325567" cy="3421274"/>
          </a:xfrm>
          <a:prstGeom prst="rect">
            <a:avLst/>
          </a:prstGeom>
        </p:spPr>
      </p:pic>
      <p:sp>
        <p:nvSpPr>
          <p:cNvPr id="10" name="Right Triangle 9">
            <a:extLst>
              <a:ext uri="{FF2B5EF4-FFF2-40B4-BE49-F238E27FC236}">
                <a16:creationId xmlns:a16="http://schemas.microsoft.com/office/drawing/2014/main" id="{EFB98FE1-1DCD-F24C-B8F2-641E1F4F0157}"/>
              </a:ext>
            </a:extLst>
          </p:cNvPr>
          <p:cNvSpPr/>
          <p:nvPr/>
        </p:nvSpPr>
        <p:spPr>
          <a:xfrm>
            <a:off x="0" y="6113674"/>
            <a:ext cx="2025869" cy="744325"/>
          </a:xfrm>
          <a:prstGeom prst="rtTriangle">
            <a:avLst/>
          </a:prstGeom>
          <a:solidFill>
            <a:srgbClr val="EB5D0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984AC88F-FD20-FA47-B2CE-250E2624F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520" y="0"/>
            <a:ext cx="6888480" cy="3108960"/>
          </a:xfrm>
          <a:prstGeom prst="rect">
            <a:avLst/>
          </a:prstGeom>
        </p:spPr>
      </p:pic>
    </p:spTree>
    <p:extLst>
      <p:ext uri="{BB962C8B-B14F-4D97-AF65-F5344CB8AC3E}">
        <p14:creationId xmlns:p14="http://schemas.microsoft.com/office/powerpoint/2010/main" val="134380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B0FBC75-714D-42C5-B7F4-E6B238E56C48}"/>
              </a:ext>
            </a:extLst>
          </p:cNvPr>
          <p:cNvSpPr/>
          <p:nvPr/>
        </p:nvSpPr>
        <p:spPr>
          <a:xfrm>
            <a:off x="1476000" y="1296159"/>
            <a:ext cx="3251643" cy="2508379"/>
          </a:xfrm>
          <a:prstGeom prst="rect">
            <a:avLst/>
          </a:prstGeom>
          <a:ln>
            <a:noFill/>
          </a:ln>
        </p:spPr>
        <p:txBody>
          <a:bodyPr wrap="square" lIns="9000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When you’ve tried the challenge think about:</a:t>
            </a:r>
            <a:endParaRPr lang="en-GB" sz="2000" b="1" dirty="0">
              <a:latin typeface="Arial" panose="020B0604020202020204" pitchFamily="34" charset="0"/>
              <a:cs typeface="Arial" panose="020B0604020202020204" pitchFamily="34" charset="0"/>
            </a:endParaRPr>
          </a:p>
          <a:p>
            <a:pPr defTabSz="966338">
              <a:spcAft>
                <a:spcPts val="1800"/>
              </a:spcAft>
              <a:defRPr/>
            </a:pPr>
            <a:r>
              <a:rPr lang="en-GB" dirty="0">
                <a:latin typeface="Arial" panose="020B0604020202020204" pitchFamily="34" charset="0"/>
                <a:cs typeface="Arial" panose="020B0604020202020204" pitchFamily="34" charset="0"/>
              </a:rPr>
              <a:t>What helped you?</a:t>
            </a:r>
          </a:p>
          <a:p>
            <a:pPr defTabSz="966338">
              <a:spcAft>
                <a:spcPts val="1800"/>
              </a:spcAft>
              <a:defRPr/>
            </a:pPr>
            <a:r>
              <a:rPr lang="en-GB" dirty="0">
                <a:latin typeface="Arial" panose="020B0604020202020204" pitchFamily="34" charset="0"/>
                <a:cs typeface="Arial" panose="020B0604020202020204" pitchFamily="34" charset="0"/>
              </a:rPr>
              <a:t>What didn’t help you?</a:t>
            </a:r>
          </a:p>
          <a:p>
            <a:pPr defTabSz="966338">
              <a:spcAft>
                <a:spcPts val="1800"/>
              </a:spcAft>
              <a:defRPr/>
            </a:pPr>
            <a:r>
              <a:rPr lang="en-GB" dirty="0">
                <a:latin typeface="Arial" panose="020B0604020202020204" pitchFamily="34" charset="0"/>
                <a:cs typeface="Arial" panose="020B0604020202020204" pitchFamily="34" charset="0"/>
              </a:rPr>
              <a:t>Whether you could improve what </a:t>
            </a:r>
            <a:r>
              <a:rPr lang="en-GB">
                <a:latin typeface="Arial" panose="020B0604020202020204" pitchFamily="34" charset="0"/>
                <a:cs typeface="Arial" panose="020B0604020202020204" pitchFamily="34" charset="0"/>
              </a:rPr>
              <a:t>you’ve done.</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A02370B-B864-E74F-955E-10F81528114E}"/>
              </a:ext>
            </a:extLst>
          </p:cNvPr>
          <p:cNvSpPr txBox="1"/>
          <p:nvPr/>
        </p:nvSpPr>
        <p:spPr>
          <a:xfrm>
            <a:off x="5604933" y="1296159"/>
            <a:ext cx="4429328" cy="3708708"/>
          </a:xfrm>
          <a:prstGeom prst="rect">
            <a:avLst/>
          </a:prstGeom>
          <a:noFill/>
        </p:spPr>
        <p:txBody>
          <a:bodyPr wrap="square" rtlCol="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Make the challenge harder!</a:t>
            </a:r>
            <a:endParaRPr lang="en-GB" b="1" dirty="0">
              <a:latin typeface="Arial" panose="020B0604020202020204" pitchFamily="34" charset="0"/>
              <a:cs typeface="Arial" panose="020B0604020202020204" pitchFamily="34" charset="0"/>
            </a:endParaRPr>
          </a:p>
          <a:p>
            <a:pPr defTabSz="966338">
              <a:spcAft>
                <a:spcPts val="800"/>
              </a:spcAft>
              <a:defRPr/>
            </a:pPr>
            <a:r>
              <a:rPr lang="en-GB" dirty="0">
                <a:latin typeface="Arial" panose="020B0604020202020204" pitchFamily="34" charset="0"/>
                <a:cs typeface="Arial" panose="020B0604020202020204" pitchFamily="34" charset="0"/>
              </a:rPr>
              <a:t>Do the challenge again, but this time try these ideas:</a:t>
            </a:r>
            <a:endParaRPr lang="en-GB" b="1" dirty="0">
              <a:latin typeface="Arial" panose="020B0604020202020204" pitchFamily="34" charset="0"/>
              <a:cs typeface="Arial" panose="020B0604020202020204" pitchFamily="34" charset="0"/>
            </a:endParaRPr>
          </a:p>
          <a:p>
            <a:pPr marL="342900" lvl="0" indent="-342900">
              <a:spcAft>
                <a:spcPts val="800"/>
              </a:spcAft>
              <a:buFont typeface="Arial" panose="020B0604020202020204" pitchFamily="34" charset="0"/>
              <a:buChar char="•"/>
              <a:defRPr/>
            </a:pPr>
            <a:r>
              <a:rPr lang="en-GB" dirty="0">
                <a:solidFill>
                  <a:srgbClr val="000000"/>
                </a:solidFill>
              </a:rPr>
              <a:t>Are there any other team games that you could re-design so that people who are blind, partially-sighted and sighted can play together? </a:t>
            </a:r>
          </a:p>
          <a:p>
            <a:pPr marL="342900" lvl="0" indent="-342900">
              <a:spcAft>
                <a:spcPts val="800"/>
              </a:spcAft>
              <a:buFont typeface="Arial" panose="020B0604020202020204" pitchFamily="34" charset="0"/>
              <a:buChar char="•"/>
              <a:defRPr/>
            </a:pPr>
            <a:r>
              <a:rPr lang="en-GB" dirty="0">
                <a:solidFill>
                  <a:srgbClr val="000000"/>
                </a:solidFill>
              </a:rPr>
              <a:t>Can you design a game that people with and without other types of disability could play together?</a:t>
            </a:r>
          </a:p>
          <a:p>
            <a:endParaRPr lang="en-US" dirty="0"/>
          </a:p>
        </p:txBody>
      </p:sp>
      <p:sp>
        <p:nvSpPr>
          <p:cNvPr id="7" name="Title 1">
            <a:extLst>
              <a:ext uri="{FF2B5EF4-FFF2-40B4-BE49-F238E27FC236}">
                <a16:creationId xmlns:a16="http://schemas.microsoft.com/office/drawing/2014/main" id="{265C35B0-5F53-A44C-9F29-B64AF55B2C82}"/>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TENNIS FOR EVERYONE</a:t>
            </a:r>
          </a:p>
        </p:txBody>
      </p:sp>
      <p:sp>
        <p:nvSpPr>
          <p:cNvPr id="9" name="Right Triangle 8">
            <a:extLst>
              <a:ext uri="{FF2B5EF4-FFF2-40B4-BE49-F238E27FC236}">
                <a16:creationId xmlns:a16="http://schemas.microsoft.com/office/drawing/2014/main" id="{45DE72D7-C351-DB45-8A61-B6A593BBC8E4}"/>
              </a:ext>
            </a:extLst>
          </p:cNvPr>
          <p:cNvSpPr/>
          <p:nvPr/>
        </p:nvSpPr>
        <p:spPr>
          <a:xfrm rot="10800000">
            <a:off x="7329599" y="-1"/>
            <a:ext cx="4862401" cy="1143318"/>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47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74E4B20-98D7-BC49-B539-10FED8F8E01A}"/>
              </a:ext>
            </a:extLst>
          </p:cNvPr>
          <p:cNvSpPr>
            <a:spLocks noGrp="1"/>
          </p:cNvSpPr>
          <p:nvPr>
            <p:ph type="pic" sz="quarter" idx="10"/>
          </p:nvPr>
        </p:nvSpPr>
        <p:spPr/>
      </p:sp>
      <p:pic>
        <p:nvPicPr>
          <p:cNvPr id="13" name="Picture Placeholder 5">
            <a:extLst>
              <a:ext uri="{FF2B5EF4-FFF2-40B4-BE49-F238E27FC236}">
                <a16:creationId xmlns:a16="http://schemas.microsoft.com/office/drawing/2014/main" id="{BD6510F1-158B-F945-B856-841A9406B2E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05171" y="-17418"/>
            <a:ext cx="5983696"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pic>
      <p:sp>
        <p:nvSpPr>
          <p:cNvPr id="10" name="Title 1">
            <a:extLst>
              <a:ext uri="{FF2B5EF4-FFF2-40B4-BE49-F238E27FC236}">
                <a16:creationId xmlns:a16="http://schemas.microsoft.com/office/drawing/2014/main" id="{2C0D7A3B-3FD8-524E-9840-118F145D63DE}"/>
              </a:ext>
            </a:extLst>
          </p:cNvPr>
          <p:cNvSpPr txBox="1">
            <a:spLocks/>
          </p:cNvSpPr>
          <p:nvPr/>
        </p:nvSpPr>
        <p:spPr>
          <a:xfrm>
            <a:off x="251524" y="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200" dirty="0">
              <a:solidFill>
                <a:schemeClr val="bg1"/>
              </a:solidFill>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AND THE AWARD GOES TO…</a:t>
            </a:r>
          </a:p>
        </p:txBody>
      </p:sp>
      <p:sp>
        <p:nvSpPr>
          <p:cNvPr id="11" name="Rectangle 10">
            <a:extLst>
              <a:ext uri="{FF2B5EF4-FFF2-40B4-BE49-F238E27FC236}">
                <a16:creationId xmlns:a16="http://schemas.microsoft.com/office/drawing/2014/main" id="{5B619E8C-F71C-B345-886B-A08F5FFB5FC4}"/>
              </a:ext>
            </a:extLst>
          </p:cNvPr>
          <p:cNvSpPr/>
          <p:nvPr/>
        </p:nvSpPr>
        <p:spPr>
          <a:xfrm>
            <a:off x="313200" y="1087200"/>
            <a:ext cx="6096000" cy="948978"/>
          </a:xfrm>
          <a:prstGeom prst="rect">
            <a:avLst/>
          </a:prstGeom>
        </p:spPr>
        <p:txBody>
          <a:bodyPr lIns="90000">
            <a:spAutoFit/>
          </a:bodyPr>
          <a:lstStyle/>
          <a:p>
            <a:pPr defTabSz="966338">
              <a:spcAft>
                <a:spcPts val="800"/>
              </a:spcAft>
              <a:defRPr/>
            </a:pPr>
            <a:r>
              <a:rPr lang="en-GB" sz="1600" b="1" dirty="0">
                <a:solidFill>
                  <a:schemeClr val="bg1"/>
                </a:solidFill>
              </a:rPr>
              <a:t>Ask yourself…</a:t>
            </a:r>
            <a:endParaRPr lang="en-GB" sz="1400" dirty="0">
              <a:solidFill>
                <a:schemeClr val="bg1"/>
              </a:solidFill>
            </a:endParaRPr>
          </a:p>
          <a:p>
            <a:pPr marL="285750" indent="-285750" defTabSz="966338">
              <a:spcAft>
                <a:spcPts val="600"/>
              </a:spcAft>
              <a:buFont typeface="Arial" panose="020B0604020202020204" pitchFamily="34" charset="0"/>
              <a:buChar char="•"/>
              <a:defRPr/>
            </a:pPr>
            <a:r>
              <a:rPr lang="en-GB" sz="1400" dirty="0">
                <a:solidFill>
                  <a:schemeClr val="bg1"/>
                </a:solidFill>
              </a:rPr>
              <a:t>How well did I do?</a:t>
            </a:r>
          </a:p>
          <a:p>
            <a:pPr marL="285750" indent="-285750" defTabSz="966338">
              <a:spcAft>
                <a:spcPts val="600"/>
              </a:spcAft>
              <a:buFont typeface="Arial" panose="020B0604020202020204" pitchFamily="34" charset="0"/>
              <a:buChar char="•"/>
              <a:defRPr/>
            </a:pPr>
            <a:r>
              <a:rPr lang="en-GB" sz="1400" dirty="0">
                <a:solidFill>
                  <a:schemeClr val="bg1"/>
                </a:solidFill>
              </a:rPr>
              <a:t>Is my game showing respect for everyone playing it?</a:t>
            </a:r>
          </a:p>
        </p:txBody>
      </p:sp>
      <p:sp>
        <p:nvSpPr>
          <p:cNvPr id="12" name="Rectangle 11">
            <a:extLst>
              <a:ext uri="{FF2B5EF4-FFF2-40B4-BE49-F238E27FC236}">
                <a16:creationId xmlns:a16="http://schemas.microsoft.com/office/drawing/2014/main" id="{720558B7-C0D2-734A-81CC-5F0AD25AAA8C}"/>
              </a:ext>
            </a:extLst>
          </p:cNvPr>
          <p:cNvSpPr/>
          <p:nvPr/>
        </p:nvSpPr>
        <p:spPr>
          <a:xfrm>
            <a:off x="313201" y="2379517"/>
            <a:ext cx="6095999" cy="1379865"/>
          </a:xfrm>
          <a:prstGeom prst="rect">
            <a:avLst/>
          </a:prstGeom>
        </p:spPr>
        <p:txBody>
          <a:bodyPr wrap="square">
            <a:spAutoFit/>
          </a:bodyPr>
          <a:lstStyle/>
          <a:p>
            <a:pPr defTabSz="966338">
              <a:spcAft>
                <a:spcPts val="800"/>
              </a:spcAft>
              <a:defRPr/>
            </a:pPr>
            <a:r>
              <a:rPr lang="en-GB" sz="1600" b="1" dirty="0">
                <a:solidFill>
                  <a:schemeClr val="bg1"/>
                </a:solidFill>
              </a:rPr>
              <a:t>And today’s award goes to… </a:t>
            </a:r>
          </a:p>
          <a:p>
            <a:pPr marL="285750" indent="-285750" defTabSz="966338">
              <a:spcAft>
                <a:spcPts val="600"/>
              </a:spcAft>
              <a:buFont typeface="Arial" panose="020B0604020202020204" pitchFamily="34" charset="0"/>
              <a:buChar char="•"/>
              <a:defRPr/>
            </a:pPr>
            <a:r>
              <a:rPr lang="en-GB" sz="1400" dirty="0">
                <a:solidFill>
                  <a:schemeClr val="bg1"/>
                </a:solidFill>
              </a:rPr>
              <a:t>If you’re designing your game with someone else, who wins the award for demonstrating </a:t>
            </a:r>
            <a:r>
              <a:rPr lang="en-GB" sz="1400" b="1" i="1" dirty="0">
                <a:solidFill>
                  <a:srgbClr val="EB5D0B"/>
                </a:solidFill>
              </a:rPr>
              <a:t>respect</a:t>
            </a:r>
            <a:r>
              <a:rPr lang="en-GB" sz="1400" dirty="0">
                <a:solidFill>
                  <a:schemeClr val="bg1"/>
                </a:solidFill>
              </a:rPr>
              <a:t>?</a:t>
            </a:r>
          </a:p>
          <a:p>
            <a:pPr marL="285750" indent="-285750" defTabSz="966338">
              <a:spcAft>
                <a:spcPts val="600"/>
              </a:spcAft>
              <a:buFont typeface="Arial" panose="020B0604020202020204" pitchFamily="34" charset="0"/>
              <a:buChar char="•"/>
              <a:defRPr/>
            </a:pPr>
            <a:r>
              <a:rPr lang="en-GB" sz="1400" dirty="0">
                <a:solidFill>
                  <a:schemeClr val="bg1"/>
                </a:solidFill>
              </a:rPr>
              <a:t>Did you or anybody else demonstrate any other key qualities? </a:t>
            </a:r>
            <a:r>
              <a:rPr lang="en-GB" sz="1400" b="1" i="1" dirty="0">
                <a:solidFill>
                  <a:srgbClr val="EB5D0B"/>
                </a:solidFill>
              </a:rPr>
              <a:t>Resilience, perseverance, motivation, passion?</a:t>
            </a:r>
          </a:p>
        </p:txBody>
      </p:sp>
      <p:sp>
        <p:nvSpPr>
          <p:cNvPr id="14" name="Rectangle 13">
            <a:extLst>
              <a:ext uri="{FF2B5EF4-FFF2-40B4-BE49-F238E27FC236}">
                <a16:creationId xmlns:a16="http://schemas.microsoft.com/office/drawing/2014/main" id="{539F5CD1-8DB5-ED4F-B230-19B96C797AF2}"/>
              </a:ext>
            </a:extLst>
          </p:cNvPr>
          <p:cNvSpPr/>
          <p:nvPr/>
        </p:nvSpPr>
        <p:spPr>
          <a:xfrm>
            <a:off x="1783183" y="4102721"/>
            <a:ext cx="4626017" cy="1379865"/>
          </a:xfrm>
          <a:prstGeom prst="rect">
            <a:avLst/>
          </a:prstGeom>
        </p:spPr>
        <p:txBody>
          <a:bodyPr wrap="square">
            <a:spAutoFit/>
          </a:bodyPr>
          <a:lstStyle/>
          <a:p>
            <a:pPr defTabSz="966338">
              <a:spcAft>
                <a:spcPts val="800"/>
              </a:spcAft>
              <a:defRPr/>
            </a:pPr>
            <a:r>
              <a:rPr lang="en-GB" sz="1600" b="1" dirty="0">
                <a:solidFill>
                  <a:schemeClr val="bg1"/>
                </a:solidFill>
              </a:rPr>
              <a:t>Afterwards…</a:t>
            </a:r>
          </a:p>
          <a:p>
            <a:pPr marL="285750" indent="-285750" defTabSz="966338">
              <a:spcAft>
                <a:spcPts val="600"/>
              </a:spcAft>
              <a:buFont typeface="Arial" panose="020B0604020202020204" pitchFamily="34" charset="0"/>
              <a:buChar char="•"/>
              <a:defRPr/>
            </a:pPr>
            <a:r>
              <a:rPr lang="en-GB" sz="1400" dirty="0">
                <a:solidFill>
                  <a:schemeClr val="bg1"/>
                </a:solidFill>
              </a:rPr>
              <a:t>Congratulate everyone (including yourself!) </a:t>
            </a:r>
            <a:br>
              <a:rPr lang="en-GB" sz="1400" dirty="0">
                <a:solidFill>
                  <a:schemeClr val="bg1"/>
                </a:solidFill>
              </a:rPr>
            </a:br>
            <a:r>
              <a:rPr lang="en-GB" sz="1400" dirty="0">
                <a:solidFill>
                  <a:schemeClr val="bg1"/>
                </a:solidFill>
              </a:rPr>
              <a:t>for something they did well.</a:t>
            </a:r>
          </a:p>
          <a:p>
            <a:pPr marL="285750" indent="-285750" defTabSz="966338">
              <a:spcAft>
                <a:spcPts val="600"/>
              </a:spcAft>
              <a:buFont typeface="Arial" panose="020B0604020202020204" pitchFamily="34" charset="0"/>
              <a:buChar char="•"/>
              <a:defRPr/>
            </a:pPr>
            <a:r>
              <a:rPr lang="en-GB" sz="1400" dirty="0">
                <a:solidFill>
                  <a:schemeClr val="bg1"/>
                </a:solidFill>
              </a:rPr>
              <a:t>Notice times when you or someone else </a:t>
            </a:r>
            <a:br>
              <a:rPr lang="en-GB" sz="1400" dirty="0">
                <a:solidFill>
                  <a:schemeClr val="bg1"/>
                </a:solidFill>
              </a:rPr>
            </a:br>
            <a:r>
              <a:rPr lang="en-GB" sz="1400" dirty="0">
                <a:solidFill>
                  <a:schemeClr val="bg1"/>
                </a:solidFill>
              </a:rPr>
              <a:t>shows respect.</a:t>
            </a:r>
          </a:p>
        </p:txBody>
      </p:sp>
    </p:spTree>
    <p:extLst>
      <p:ext uri="{BB962C8B-B14F-4D97-AF65-F5344CB8AC3E}">
        <p14:creationId xmlns:p14="http://schemas.microsoft.com/office/powerpoint/2010/main" val="3831406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6785</TotalTime>
  <Words>593</Words>
  <Application>Microsoft Office PowerPoint</Application>
  <PresentationFormat>Widescreen</PresentationFormat>
  <Paragraphs>76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dc:title>
  <dc:subject/>
  <dc:creator>Ed Coms</dc:creator>
  <cp:keywords/>
  <dc:description/>
  <cp:lastModifiedBy>Eleanor Ward</cp:lastModifiedBy>
  <cp:revision>530</cp:revision>
  <cp:lastPrinted>2019-12-07T16:20:00Z</cp:lastPrinted>
  <dcterms:created xsi:type="dcterms:W3CDTF">2019-10-23T07:21:47Z</dcterms:created>
  <dcterms:modified xsi:type="dcterms:W3CDTF">2020-04-07T09:26:52Z</dcterms:modified>
  <cp:category/>
</cp:coreProperties>
</file>