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jfif"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6"/>
  </p:notesMasterIdLst>
  <p:sldIdLst>
    <p:sldId id="313" r:id="rId2"/>
    <p:sldId id="321" r:id="rId3"/>
    <p:sldId id="314" r:id="rId4"/>
    <p:sldId id="322" r:id="rId5"/>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61" userDrawn="1">
          <p15:clr>
            <a:srgbClr val="A4A3A4"/>
          </p15:clr>
        </p15:guide>
        <p15:guide id="2" pos="3840">
          <p15:clr>
            <a:srgbClr val="A4A3A4"/>
          </p15:clr>
        </p15:guide>
      </p15:sldGuideLst>
    </p:ext>
    <p:ext uri="{2D200454-40CA-4A62-9FC3-DE9A4176ACB9}">
      <p15:notesGuideLst xmlns:p15="http://schemas.microsoft.com/office/powerpoint/2012/main" xmlns="">
        <p15:guide id="1" orient="horz" pos="3156">
          <p15:clr>
            <a:srgbClr val="A4A3A4"/>
          </p15:clr>
        </p15:guide>
        <p15:guide id="2" pos="217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 L" initials="CL" lastIdx="33" clrIdx="0"/>
  <p:cmAuthor id="2" name="Lucy Marcovitch" initials="" lastIdx="21" clrIdx="1"/>
  <p:cmAuthor id="3" name="Natasha Sankarsingh" initials="NS" lastIdx="1" clrIdx="2"/>
  <p:cmAuthor id="4" name="Florence Ackland" initials="FA" lastIdx="7" clrIdx="3"/>
  <p:cmAuthor id="5" name="Scott Duncan-Brown" initials="SD" lastIdx="10" clrIdx="4"/>
  <p:cmAuthor id="6" name="Helen" initials="HH" lastIdx="2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4" autoAdjust="0"/>
    <p:restoredTop sz="85034" autoAdjust="0"/>
  </p:normalViewPr>
  <p:slideViewPr>
    <p:cSldViewPr snapToGrid="0">
      <p:cViewPr varScale="1">
        <p:scale>
          <a:sx n="90" d="100"/>
          <a:sy n="90" d="100"/>
        </p:scale>
        <p:origin x="-1048" y="-104"/>
      </p:cViewPr>
      <p:guideLst>
        <p:guide orient="horz" pos="1661"/>
        <p:guide pos="3840"/>
      </p:guideLst>
    </p:cSldViewPr>
  </p:slideViewPr>
  <p:outlineViewPr>
    <p:cViewPr>
      <p:scale>
        <a:sx n="33" d="100"/>
        <a:sy n="33" d="100"/>
      </p:scale>
      <p:origin x="0" y="400"/>
    </p:cViewPr>
  </p:outlineViewPr>
  <p:notesTextViewPr>
    <p:cViewPr>
      <p:scale>
        <a:sx n="66" d="100"/>
        <a:sy n="66" d="100"/>
      </p:scale>
      <p:origin x="0" y="584"/>
    </p:cViewPr>
  </p:notesTextViewPr>
  <p:sorterViewPr>
    <p:cViewPr>
      <p:scale>
        <a:sx n="183" d="100"/>
        <a:sy n="183" d="100"/>
      </p:scale>
      <p:origin x="0" y="-33836"/>
    </p:cViewPr>
  </p:sorterViewPr>
  <p:notesViewPr>
    <p:cSldViewPr snapToGrid="0">
      <p:cViewPr>
        <p:scale>
          <a:sx n="150" d="100"/>
          <a:sy n="150" d="100"/>
        </p:scale>
        <p:origin x="-2248" y="4288"/>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82205579-11E6-499C-995E-3CB94FC74A5C}" type="datetimeFigureOut">
              <a:rPr lang="en-GB" smtClean="0"/>
              <a:t>13/02/20</a:t>
            </a:fld>
            <a:endParaRPr lang="en-GB"/>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4E59A33D-FCE9-43E0-9324-8294EC88F184}" type="slidenum">
              <a:rPr lang="en-GB" smtClean="0"/>
              <a:t>‹#›</a:t>
            </a:fld>
            <a:endParaRPr lang="en-GB"/>
          </a:p>
        </p:txBody>
      </p:sp>
    </p:spTree>
    <p:extLst>
      <p:ext uri="{BB962C8B-B14F-4D97-AF65-F5344CB8AC3E}">
        <p14:creationId xmlns:p14="http://schemas.microsoft.com/office/powerpoint/2010/main" val="337243755"/>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kern="1200" dirty="0">
                <a:solidFill>
                  <a:srgbClr val="000000"/>
                </a:solidFill>
                <a:latin typeface="Arial" panose="020B0604020202020204" pitchFamily="34" charset="0"/>
                <a:ea typeface="+mn-ea"/>
                <a:cs typeface="Arial" panose="020B0604020202020204" pitchFamily="34" charset="0"/>
              </a:rPr>
              <a:t>Teacher notes</a:t>
            </a:r>
          </a:p>
          <a:p>
            <a:endParaRPr lang="en-GB" sz="1100" b="1" kern="1200" dirty="0">
              <a:solidFill>
                <a:srgbClr val="000000"/>
              </a:solidFill>
              <a:latin typeface="Arial" panose="020B0604020202020204" pitchFamily="34" charset="0"/>
              <a:ea typeface="+mn-ea"/>
              <a:cs typeface="Arial" panose="020B0604020202020204" pitchFamily="34" charset="0"/>
            </a:endParaRPr>
          </a:p>
          <a:p>
            <a:r>
              <a:rPr lang="en-GB" sz="1100" b="1" kern="1200" dirty="0">
                <a:solidFill>
                  <a:srgbClr val="000000"/>
                </a:solidFill>
                <a:latin typeface="Arial" panose="020B0604020202020204" pitchFamily="34" charset="0"/>
                <a:ea typeface="+mn-ea"/>
                <a:cs typeface="Arial" panose="020B0604020202020204" pitchFamily="34" charset="0"/>
              </a:rPr>
              <a:t>Get</a:t>
            </a:r>
            <a:r>
              <a:rPr lang="en-GB" sz="1100" b="1" kern="1200" baseline="0" dirty="0">
                <a:solidFill>
                  <a:srgbClr val="000000"/>
                </a:solidFill>
                <a:latin typeface="Arial" panose="020B0604020202020204" pitchFamily="34" charset="0"/>
                <a:ea typeface="+mn-ea"/>
                <a:cs typeface="Arial" panose="020B0604020202020204" pitchFamily="34" charset="0"/>
              </a:rPr>
              <a:t> </a:t>
            </a:r>
            <a:r>
              <a:rPr lang="en-GB" sz="1100" b="1" kern="1200" dirty="0">
                <a:solidFill>
                  <a:srgbClr val="000000"/>
                </a:solidFill>
                <a:latin typeface="Arial" panose="020B0604020202020204" pitchFamily="34" charset="0"/>
                <a:ea typeface="+mn-ea"/>
                <a:cs typeface="Arial" panose="020B0604020202020204" pitchFamily="34" charset="0"/>
              </a:rPr>
              <a:t>started: </a:t>
            </a:r>
            <a:r>
              <a:rPr lang="en-GB" sz="1100" b="0" kern="1200" dirty="0">
                <a:solidFill>
                  <a:srgbClr val="000000"/>
                </a:solidFill>
                <a:latin typeface="Arial" panose="020B0604020202020204" pitchFamily="34" charset="0"/>
                <a:ea typeface="+mn-ea"/>
                <a:cs typeface="Arial" panose="020B0604020202020204" pitchFamily="34" charset="0"/>
              </a:rPr>
              <a:t>As</a:t>
            </a:r>
            <a:r>
              <a:rPr lang="en-GB" sz="1100" kern="1200" dirty="0">
                <a:solidFill>
                  <a:srgbClr val="000000"/>
                </a:solidFill>
                <a:latin typeface="Arial" panose="020B0604020202020204" pitchFamily="34" charset="0"/>
                <a:ea typeface="+mn-ea"/>
                <a:cs typeface="Arial" panose="020B0604020202020204" pitchFamily="34" charset="0"/>
              </a:rPr>
              <a:t> each picture is revealed ask pupils to copy the pose, holding it as still as possible for a few seconds. </a:t>
            </a:r>
          </a:p>
          <a:p>
            <a:endParaRPr lang="en-GB" sz="1100" kern="1200" dirty="0">
              <a:solidFill>
                <a:srgbClr val="000000"/>
              </a:solidFill>
              <a:latin typeface="Arial" panose="020B0604020202020204" pitchFamily="34" charset="0"/>
              <a:ea typeface="+mn-ea"/>
              <a:cs typeface="Arial" panose="020B0604020202020204" pitchFamily="34" charset="0"/>
            </a:endParaRPr>
          </a:p>
          <a:p>
            <a:r>
              <a:rPr lang="en-GB" sz="1100" b="1" kern="1200" dirty="0">
                <a:solidFill>
                  <a:srgbClr val="000000"/>
                </a:solidFill>
                <a:latin typeface="Arial" panose="020B0604020202020204" pitchFamily="34" charset="0"/>
                <a:ea typeface="+mn-ea"/>
                <a:cs typeface="Arial" panose="020B0604020202020204" pitchFamily="34" charset="0"/>
              </a:rPr>
              <a:t>Discussion:</a:t>
            </a:r>
          </a:p>
          <a:p>
            <a:pPr marL="285750" indent="-285750">
              <a:buFont typeface="Arial" panose="020B0604020202020204" pitchFamily="34" charset="0"/>
              <a:buChar char="•"/>
            </a:pPr>
            <a:r>
              <a:rPr lang="en-GB" sz="1100" b="0" kern="1200" dirty="0">
                <a:solidFill>
                  <a:srgbClr val="000000"/>
                </a:solidFill>
                <a:latin typeface="Arial" panose="020B0604020202020204" pitchFamily="34" charset="0"/>
                <a:ea typeface="+mn-ea"/>
                <a:cs typeface="Arial" panose="020B0604020202020204" pitchFamily="34" charset="0"/>
              </a:rPr>
              <a:t>T</a:t>
            </a:r>
            <a:r>
              <a:rPr lang="en-GB" sz="1100" kern="1200" dirty="0">
                <a:solidFill>
                  <a:srgbClr val="000000"/>
                </a:solidFill>
                <a:latin typeface="Arial" panose="020B0604020202020204" pitchFamily="34" charset="0"/>
                <a:ea typeface="+mn-ea"/>
                <a:cs typeface="Arial" panose="020B0604020202020204" pitchFamily="34" charset="0"/>
              </a:rPr>
              <a:t>ake a few moments to discuss the qualities that tennis players need in order to do well at their sport. </a:t>
            </a:r>
          </a:p>
          <a:p>
            <a:pPr marL="285750" indent="-285750">
              <a:buFont typeface="Arial" panose="020B0604020202020204" pitchFamily="34" charset="0"/>
              <a:buChar char="•"/>
            </a:pPr>
            <a:r>
              <a:rPr lang="en-GB" sz="1100" kern="1200" dirty="0">
                <a:solidFill>
                  <a:srgbClr val="000000"/>
                </a:solidFill>
                <a:latin typeface="Arial" panose="020B0604020202020204" pitchFamily="34" charset="0"/>
                <a:ea typeface="+mn-ea"/>
                <a:cs typeface="Arial" panose="020B0604020202020204" pitchFamily="34" charset="0"/>
              </a:rPr>
              <a:t>Include key physical and character qualities visible in the pictures and </a:t>
            </a:r>
            <a:r>
              <a:rPr lang="en-GB" sz="1100" i="0" kern="1200" dirty="0" smtClean="0">
                <a:solidFill>
                  <a:srgbClr val="000000"/>
                </a:solidFill>
                <a:latin typeface="Arial" panose="020B0604020202020204" pitchFamily="34" charset="0"/>
                <a:ea typeface="+mn-ea"/>
                <a:cs typeface="Arial" panose="020B0604020202020204" pitchFamily="34" charset="0"/>
              </a:rPr>
              <a:t>from the videos in  </a:t>
            </a:r>
            <a:r>
              <a:rPr lang="en-GB" sz="1100" i="0" kern="1200" dirty="0">
                <a:solidFill>
                  <a:srgbClr val="000000"/>
                </a:solidFill>
                <a:latin typeface="Arial" panose="020B0604020202020204" pitchFamily="34" charset="0"/>
                <a:ea typeface="+mn-ea"/>
                <a:cs typeface="Arial" panose="020B0604020202020204" pitchFamily="34" charset="0"/>
              </a:rPr>
              <a:t>Assembly 1. </a:t>
            </a:r>
          </a:p>
          <a:p>
            <a:pPr marL="285750" indent="-285750">
              <a:buFont typeface="Arial" panose="020B0604020202020204" pitchFamily="34" charset="0"/>
              <a:buChar char="•"/>
            </a:pPr>
            <a:r>
              <a:rPr lang="en-GB" sz="1100" kern="1200" dirty="0">
                <a:solidFill>
                  <a:srgbClr val="000000"/>
                </a:solidFill>
                <a:latin typeface="Arial" panose="020B0604020202020204" pitchFamily="34" charset="0"/>
                <a:ea typeface="+mn-ea"/>
                <a:cs typeface="Arial" panose="020B0604020202020204" pitchFamily="34" charset="0"/>
              </a:rPr>
              <a:t>Ask pupils how a player’s pose demonstrates or makes pupils</a:t>
            </a:r>
            <a:r>
              <a:rPr lang="en-GB" sz="1100" kern="1200" baseline="0" dirty="0">
                <a:solidFill>
                  <a:srgbClr val="000000"/>
                </a:solidFill>
                <a:latin typeface="Arial" panose="020B0604020202020204" pitchFamily="34" charset="0"/>
                <a:ea typeface="+mn-ea"/>
                <a:cs typeface="Arial" panose="020B0604020202020204" pitchFamily="34" charset="0"/>
              </a:rPr>
              <a:t> think of that particular quality (e.g. facial expression, body shape etc.). For example,</a:t>
            </a:r>
            <a:br>
              <a:rPr lang="en-GB" sz="1100" kern="1200" baseline="0" dirty="0">
                <a:solidFill>
                  <a:srgbClr val="000000"/>
                </a:solidFill>
                <a:latin typeface="Arial" panose="020B0604020202020204" pitchFamily="34" charset="0"/>
                <a:ea typeface="+mn-ea"/>
                <a:cs typeface="Arial" panose="020B0604020202020204" pitchFamily="34" charset="0"/>
              </a:rPr>
            </a:br>
            <a:r>
              <a:rPr lang="en-GB" sz="1100" kern="1200" dirty="0">
                <a:solidFill>
                  <a:srgbClr val="000000"/>
                </a:solidFill>
                <a:latin typeface="Arial" panose="020B0604020202020204" pitchFamily="34" charset="0"/>
                <a:ea typeface="+mn-ea"/>
                <a:cs typeface="Arial" panose="020B0604020202020204" pitchFamily="34" charset="0"/>
              </a:rPr>
              <a:t>Physical:</a:t>
            </a:r>
            <a:r>
              <a:rPr lang="en-GB" sz="1100" b="1" kern="1200" dirty="0">
                <a:solidFill>
                  <a:srgbClr val="000000"/>
                </a:solidFill>
                <a:latin typeface="Arial" panose="020B0604020202020204" pitchFamily="34" charset="0"/>
                <a:ea typeface="+mn-ea"/>
                <a:cs typeface="Arial" panose="020B0604020202020204" pitchFamily="34" charset="0"/>
              </a:rPr>
              <a:t> </a:t>
            </a:r>
            <a:r>
              <a:rPr lang="en-GB" sz="1100" b="0" kern="1200" dirty="0">
                <a:solidFill>
                  <a:srgbClr val="000000"/>
                </a:solidFill>
                <a:latin typeface="Arial" panose="020B0604020202020204" pitchFamily="34" charset="0"/>
                <a:ea typeface="+mn-ea"/>
                <a:cs typeface="Arial" panose="020B0604020202020204" pitchFamily="34" charset="0"/>
              </a:rPr>
              <a:t>s</a:t>
            </a:r>
            <a:r>
              <a:rPr lang="en-GB" sz="1100" kern="1200" dirty="0">
                <a:solidFill>
                  <a:srgbClr val="000000"/>
                </a:solidFill>
                <a:latin typeface="Arial" panose="020B0604020202020204" pitchFamily="34" charset="0"/>
                <a:ea typeface="+mn-ea"/>
                <a:cs typeface="Arial" panose="020B0604020202020204" pitchFamily="34" charset="0"/>
              </a:rPr>
              <a:t>trength, power, flexibility, fitness, ability</a:t>
            </a:r>
            <a:r>
              <a:rPr lang="en-GB" sz="1100" kern="1200" baseline="0" dirty="0">
                <a:solidFill>
                  <a:srgbClr val="000000"/>
                </a:solidFill>
                <a:latin typeface="Arial" panose="020B0604020202020204" pitchFamily="34" charset="0"/>
                <a:ea typeface="+mn-ea"/>
                <a:cs typeface="Arial" panose="020B0604020202020204" pitchFamily="34" charset="0"/>
              </a:rPr>
              <a:t> </a:t>
            </a:r>
            <a:r>
              <a:rPr lang="en-GB" sz="1100" kern="1200" dirty="0">
                <a:solidFill>
                  <a:srgbClr val="000000"/>
                </a:solidFill>
                <a:latin typeface="Arial" panose="020B0604020202020204" pitchFamily="34" charset="0"/>
                <a:ea typeface="+mn-ea"/>
                <a:cs typeface="Arial" panose="020B0604020202020204" pitchFamily="34" charset="0"/>
              </a:rPr>
              <a:t>to run and move in different directions, balance, coordination, control, great reactions, speed, skilful etc. </a:t>
            </a:r>
            <a:br>
              <a:rPr lang="en-GB" sz="1100" kern="1200" dirty="0">
                <a:solidFill>
                  <a:srgbClr val="000000"/>
                </a:solidFill>
                <a:latin typeface="Arial" panose="020B0604020202020204" pitchFamily="34" charset="0"/>
                <a:ea typeface="+mn-ea"/>
                <a:cs typeface="Arial" panose="020B0604020202020204" pitchFamily="34" charset="0"/>
              </a:rPr>
            </a:br>
            <a:r>
              <a:rPr lang="en-GB" sz="1100" kern="1200" dirty="0">
                <a:solidFill>
                  <a:srgbClr val="000000"/>
                </a:solidFill>
                <a:latin typeface="Arial" panose="020B0604020202020204" pitchFamily="34" charset="0"/>
                <a:ea typeface="+mn-ea"/>
                <a:cs typeface="Arial" panose="020B0604020202020204" pitchFamily="34" charset="0"/>
              </a:rPr>
              <a:t>Character</a:t>
            </a:r>
            <a:r>
              <a:rPr lang="en-GB" sz="1100" b="1" kern="1200" dirty="0">
                <a:solidFill>
                  <a:srgbClr val="000000"/>
                </a:solidFill>
                <a:latin typeface="Arial" panose="020B0604020202020204" pitchFamily="34" charset="0"/>
                <a:ea typeface="+mn-ea"/>
                <a:cs typeface="Arial" panose="020B0604020202020204" pitchFamily="34" charset="0"/>
              </a:rPr>
              <a:t>: </a:t>
            </a:r>
            <a:r>
              <a:rPr lang="en-GB" sz="1100" b="0" kern="1200" dirty="0">
                <a:solidFill>
                  <a:srgbClr val="000000"/>
                </a:solidFill>
                <a:latin typeface="Arial" panose="020B0604020202020204" pitchFamily="34" charset="0"/>
                <a:ea typeface="+mn-ea"/>
                <a:cs typeface="Arial" panose="020B0604020202020204" pitchFamily="34" charset="0"/>
              </a:rPr>
              <a:t>p</a:t>
            </a:r>
            <a:r>
              <a:rPr lang="en-GB" sz="1100" kern="1200" dirty="0">
                <a:solidFill>
                  <a:srgbClr val="000000"/>
                </a:solidFill>
                <a:latin typeface="Arial" panose="020B0604020202020204" pitchFamily="34" charset="0"/>
                <a:ea typeface="+mn-ea"/>
                <a:cs typeface="Arial" panose="020B0604020202020204" pitchFamily="34" charset="0"/>
              </a:rPr>
              <a:t>assionate, motivated, enthusiastic, keen, committed, determined, involved, focused, </a:t>
            </a:r>
            <a:r>
              <a:rPr lang="en-GB" sz="1100" kern="1200" dirty="0" smtClean="0">
                <a:solidFill>
                  <a:srgbClr val="000000"/>
                </a:solidFill>
                <a:latin typeface="Arial" panose="020B0604020202020204" pitchFamily="34" charset="0"/>
                <a:ea typeface="+mn-ea"/>
                <a:cs typeface="Arial" panose="020B0604020202020204" pitchFamily="34" charset="0"/>
              </a:rPr>
              <a:t>persevering, </a:t>
            </a:r>
            <a:r>
              <a:rPr lang="en-GB" sz="1100" kern="1200" dirty="0">
                <a:solidFill>
                  <a:srgbClr val="000000"/>
                </a:solidFill>
                <a:latin typeface="Arial" panose="020B0604020202020204" pitchFamily="34" charset="0"/>
                <a:ea typeface="+mn-ea"/>
                <a:cs typeface="Arial" panose="020B0604020202020204" pitchFamily="34" charset="0"/>
              </a:rPr>
              <a:t>respectful etc</a:t>
            </a:r>
            <a:r>
              <a:rPr lang="en-GB" sz="1100" kern="1200" dirty="0" smtClean="0">
                <a:solidFill>
                  <a:srgbClr val="000000"/>
                </a:solidFill>
                <a:latin typeface="Arial" panose="020B0604020202020204" pitchFamily="34" charset="0"/>
                <a:ea typeface="+mn-ea"/>
                <a:cs typeface="Arial" panose="020B0604020202020204" pitchFamily="34" charset="0"/>
              </a:rPr>
              <a:t>.</a:t>
            </a:r>
          </a:p>
          <a:p>
            <a:pPr marL="285750" indent="-285750">
              <a:buFont typeface="Arial" panose="020B0604020202020204" pitchFamily="34" charset="0"/>
              <a:buChar char="•"/>
            </a:pPr>
            <a:endParaRPr lang="en-GB" sz="1100" kern="1200" dirty="0" smtClean="0">
              <a:solidFill>
                <a:srgbClr val="000000"/>
              </a:solidFill>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GB" sz="1100" i="1" kern="1200" dirty="0" smtClean="0">
                <a:solidFill>
                  <a:srgbClr val="000000"/>
                </a:solidFill>
                <a:latin typeface="Arial" panose="020B0604020202020204" pitchFamily="34" charset="0"/>
                <a:ea typeface="+mn-ea"/>
                <a:cs typeface="Arial" panose="020B0604020202020204" pitchFamily="34" charset="0"/>
              </a:rPr>
              <a:t>Professional players shown in the images are</a:t>
            </a:r>
            <a:r>
              <a:rPr lang="en-GB" sz="1100" i="1" kern="1200" baseline="0" dirty="0" smtClean="0">
                <a:solidFill>
                  <a:srgbClr val="000000"/>
                </a:solidFill>
                <a:latin typeface="Arial" panose="020B0604020202020204" pitchFamily="34" charset="0"/>
                <a:ea typeface="+mn-ea"/>
                <a:cs typeface="Arial" panose="020B0604020202020204" pitchFamily="34" charset="0"/>
              </a:rPr>
              <a:t> </a:t>
            </a:r>
            <a:r>
              <a:rPr lang="en-GB" sz="1100" i="1" kern="1200" dirty="0" smtClean="0">
                <a:solidFill>
                  <a:srgbClr val="000000"/>
                </a:solidFill>
                <a:latin typeface="Arial" panose="020B0604020202020204" pitchFamily="34" charset="0"/>
                <a:ea typeface="+mn-ea"/>
                <a:cs typeface="Arial" panose="020B0604020202020204" pitchFamily="34" charset="0"/>
              </a:rPr>
              <a:t>Shingo</a:t>
            </a:r>
            <a:r>
              <a:rPr lang="en-GB" sz="1100" i="1" kern="1200" baseline="0" dirty="0" smtClean="0">
                <a:solidFill>
                  <a:srgbClr val="000000"/>
                </a:solidFill>
                <a:latin typeface="Arial" panose="020B0604020202020204" pitchFamily="34" charset="0"/>
                <a:ea typeface="+mn-ea"/>
                <a:cs typeface="Arial" panose="020B0604020202020204" pitchFamily="34" charset="0"/>
              </a:rPr>
              <a:t> </a:t>
            </a:r>
            <a:r>
              <a:rPr lang="en-GB" sz="1100" i="1" kern="1200" baseline="0" dirty="0" err="1" smtClean="0">
                <a:solidFill>
                  <a:srgbClr val="000000"/>
                </a:solidFill>
                <a:latin typeface="Arial" panose="020B0604020202020204" pitchFamily="34" charset="0"/>
                <a:ea typeface="+mn-ea"/>
                <a:cs typeface="Arial" panose="020B0604020202020204" pitchFamily="34" charset="0"/>
              </a:rPr>
              <a:t>Kuneida</a:t>
            </a:r>
            <a:r>
              <a:rPr lang="en-GB" sz="1100" i="1" kern="1200" baseline="0" dirty="0" smtClean="0">
                <a:solidFill>
                  <a:srgbClr val="000000"/>
                </a:solidFill>
                <a:latin typeface="Arial" panose="020B0604020202020204" pitchFamily="34" charset="0"/>
                <a:ea typeface="+mn-ea"/>
                <a:cs typeface="Arial" panose="020B0604020202020204" pitchFamily="34" charset="0"/>
              </a:rPr>
              <a:t> and Venus Williams.</a:t>
            </a:r>
            <a:endParaRPr lang="en-GB" sz="1100" i="1" kern="1200" dirty="0" smtClean="0">
              <a:solidFill>
                <a:srgbClr val="000000"/>
              </a:solidFill>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US" sz="1100" i="1" kern="1200" dirty="0" smtClean="0">
                <a:solidFill>
                  <a:schemeClr val="tx1"/>
                </a:solidFill>
                <a:effectLst/>
                <a:latin typeface="Arial" panose="020B0604020202020204" pitchFamily="34" charset="0"/>
                <a:ea typeface="+mn-ea"/>
                <a:cs typeface="Arial" panose="020B0604020202020204" pitchFamily="34" charset="0"/>
              </a:rPr>
              <a:t>Shingo </a:t>
            </a:r>
            <a:r>
              <a:rPr lang="en-US" sz="1100" i="1" kern="1200" dirty="0" err="1" smtClean="0">
                <a:solidFill>
                  <a:schemeClr val="tx1"/>
                </a:solidFill>
                <a:effectLst/>
                <a:latin typeface="Arial" panose="020B0604020202020204" pitchFamily="34" charset="0"/>
                <a:ea typeface="+mn-ea"/>
                <a:cs typeface="Arial" panose="020B0604020202020204" pitchFamily="34" charset="0"/>
              </a:rPr>
              <a:t>Kuneida</a:t>
            </a:r>
            <a:r>
              <a:rPr lang="en-US" sz="1100" i="1" kern="1200" dirty="0" smtClean="0">
                <a:solidFill>
                  <a:schemeClr val="tx1"/>
                </a:solidFill>
                <a:effectLst/>
                <a:latin typeface="Arial" panose="020B0604020202020204" pitchFamily="34" charset="0"/>
                <a:ea typeface="+mn-ea"/>
                <a:cs typeface="Arial" panose="020B0604020202020204" pitchFamily="34" charset="0"/>
              </a:rPr>
              <a:t> is a wheelchair tennis player for Japan. He is currently ranked number 1 in the world, and has won 26 wheelchair grand slams, including nine at the Australian open. He has won three Olympic gold medals at London 2012, Beijing 2008 and Athens 2004.</a:t>
            </a:r>
            <a:r>
              <a:rPr lang="en-GB" i="1" dirty="0" smtClean="0">
                <a:effectLst/>
              </a:rPr>
              <a:t> </a:t>
            </a:r>
          </a:p>
          <a:p>
            <a:pPr marL="0" indent="0">
              <a:buFont typeface="Arial" panose="020B0604020202020204" pitchFamily="34" charset="0"/>
              <a:buNone/>
            </a:pPr>
            <a:r>
              <a:rPr lang="en-GB" sz="1100" i="1" kern="1200" dirty="0" smtClean="0">
                <a:solidFill>
                  <a:srgbClr val="000000"/>
                </a:solidFill>
                <a:effectLst/>
                <a:latin typeface="Arial" panose="020B0604020202020204" pitchFamily="34" charset="0"/>
                <a:ea typeface="+mn-ea"/>
                <a:cs typeface="Arial" panose="020B0604020202020204" pitchFamily="34" charset="0"/>
              </a:rPr>
              <a:t>Venus</a:t>
            </a:r>
            <a:r>
              <a:rPr lang="en-GB" sz="1100" i="1" kern="1200" baseline="0" dirty="0" smtClean="0">
                <a:solidFill>
                  <a:srgbClr val="000000"/>
                </a:solidFill>
                <a:effectLst/>
                <a:latin typeface="Arial" panose="020B0604020202020204" pitchFamily="34" charset="0"/>
                <a:ea typeface="+mn-ea"/>
                <a:cs typeface="Arial" panose="020B0604020202020204" pitchFamily="34" charset="0"/>
              </a:rPr>
              <a:t> Williams </a:t>
            </a:r>
            <a:r>
              <a:rPr lang="en-US" sz="1100" i="1" kern="1200" dirty="0" smtClean="0">
                <a:solidFill>
                  <a:schemeClr val="tx1"/>
                </a:solidFill>
                <a:effectLst/>
                <a:latin typeface="Arial" panose="020B0604020202020204" pitchFamily="34" charset="0"/>
                <a:ea typeface="+mn-ea"/>
                <a:cs typeface="Arial" panose="020B0604020202020204" pitchFamily="34" charset="0"/>
              </a:rPr>
              <a:t>plays tennis for the USA. She holds 49 singles titles, including five at Wimbledon and two at the US Open. With her sister Serena she holds 22 doubles titles and three Olympic gold medals. </a:t>
            </a:r>
            <a:endParaRPr lang="en-GB" sz="1100" i="1" kern="1200" dirty="0" smtClean="0">
              <a:solidFill>
                <a:srgbClr val="000000"/>
              </a:solidFill>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endParaRPr lang="en-GB" sz="1100" i="1" kern="1200" dirty="0">
              <a:solidFill>
                <a:srgbClr val="000000"/>
              </a:solidFill>
              <a:latin typeface="Arial" panose="020B0604020202020204" pitchFamily="34" charset="0"/>
              <a:ea typeface="+mn-ea"/>
              <a:cs typeface="Arial" panose="020B0604020202020204" pitchFamily="34" charset="0"/>
            </a:endParaRPr>
          </a:p>
          <a:p>
            <a:endParaRPr lang="en-GB" sz="1600" kern="1200" dirty="0">
              <a:solidFill>
                <a:schemeClr val="tx1"/>
              </a:solidFill>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E59A33D-FCE9-43E0-9324-8294EC88F184}" type="slidenum">
              <a:rPr lang="en-GB" smtClean="0"/>
              <a:t>2</a:t>
            </a:fld>
            <a:endParaRPr lang="en-GB"/>
          </a:p>
        </p:txBody>
      </p:sp>
    </p:spTree>
    <p:extLst>
      <p:ext uri="{BB962C8B-B14F-4D97-AF65-F5344CB8AC3E}">
        <p14:creationId xmlns:p14="http://schemas.microsoft.com/office/powerpoint/2010/main" val="2446150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r>
              <a:rPr lang="en-GB" sz="1100" b="1" kern="1200" dirty="0">
                <a:solidFill>
                  <a:srgbClr val="000000"/>
                </a:solidFill>
                <a:latin typeface="Arial" panose="020B0604020202020204" pitchFamily="34" charset="0"/>
                <a:ea typeface="+mn-ea"/>
                <a:cs typeface="Arial" panose="020B0604020202020204" pitchFamily="34" charset="0"/>
              </a:rPr>
              <a:t>Teacher notes</a:t>
            </a:r>
          </a:p>
          <a:p>
            <a:pPr defTabSz="966338">
              <a:defRPr/>
            </a:pPr>
            <a:endParaRPr lang="en-GB" sz="1100" b="1" kern="1200" dirty="0">
              <a:solidFill>
                <a:srgbClr val="000000"/>
              </a:solidFill>
              <a:latin typeface="Arial" panose="020B0604020202020204" pitchFamily="34" charset="0"/>
              <a:ea typeface="+mn-ea"/>
              <a:cs typeface="Arial" panose="020B0604020202020204" pitchFamily="34" charset="0"/>
            </a:endParaRPr>
          </a:p>
          <a:p>
            <a:pPr defTabSz="966338">
              <a:defRPr/>
            </a:pPr>
            <a:r>
              <a:rPr lang="en-GB" sz="1100" b="0" i="1" kern="1200" dirty="0">
                <a:solidFill>
                  <a:srgbClr val="000000"/>
                </a:solidFill>
                <a:latin typeface="Arial" panose="020B0604020202020204" pitchFamily="34" charset="0"/>
                <a:ea typeface="+mn-ea"/>
                <a:cs typeface="Arial" panose="020B0604020202020204" pitchFamily="34" charset="0"/>
              </a:rPr>
              <a:t>This challenge links to Assembly 1.</a:t>
            </a:r>
          </a:p>
          <a:p>
            <a:pPr defTabSz="966338">
              <a:defRPr/>
            </a:pPr>
            <a:r>
              <a:rPr lang="en-GB" sz="1100" b="1" kern="1200" dirty="0">
                <a:solidFill>
                  <a:srgbClr val="000000"/>
                </a:solidFill>
                <a:latin typeface="Arial" panose="020B0604020202020204" pitchFamily="34" charset="0"/>
                <a:ea typeface="+mn-ea"/>
                <a:cs typeface="Arial" panose="020B0604020202020204" pitchFamily="34" charset="0"/>
              </a:rPr>
              <a:t> </a:t>
            </a:r>
            <a:endParaRPr lang="en-GB" sz="1100" b="0" kern="1200" dirty="0">
              <a:solidFill>
                <a:srgbClr val="000000"/>
              </a:solidFill>
              <a:latin typeface="Arial" panose="020B0604020202020204" pitchFamily="34" charset="0"/>
              <a:ea typeface="+mn-ea"/>
              <a:cs typeface="Arial" panose="020B0604020202020204" pitchFamily="34" charset="0"/>
            </a:endParaRPr>
          </a:p>
          <a:p>
            <a:pPr defTabSz="966338">
              <a:defRPr/>
            </a:pPr>
            <a:r>
              <a:rPr lang="en-GB" sz="1100" b="1" kern="1200" dirty="0">
                <a:solidFill>
                  <a:srgbClr val="000000"/>
                </a:solidFill>
                <a:latin typeface="Arial" panose="020B0604020202020204" pitchFamily="34" charset="0"/>
                <a:ea typeface="+mn-ea"/>
                <a:cs typeface="Arial" panose="020B0604020202020204" pitchFamily="34" charset="0"/>
              </a:rPr>
              <a:t>Key</a:t>
            </a:r>
            <a:r>
              <a:rPr lang="en-GB" sz="1100" b="1" kern="1200" baseline="0" dirty="0">
                <a:solidFill>
                  <a:srgbClr val="000000"/>
                </a:solidFill>
                <a:latin typeface="Arial" panose="020B0604020202020204" pitchFamily="34" charset="0"/>
                <a:ea typeface="+mn-ea"/>
                <a:cs typeface="Arial" panose="020B0604020202020204" pitchFamily="34" charset="0"/>
              </a:rPr>
              <a:t> character quality focus: </a:t>
            </a:r>
            <a:r>
              <a:rPr lang="en-GB" sz="1100" b="0" kern="1200" baseline="0" dirty="0">
                <a:solidFill>
                  <a:srgbClr val="000000"/>
                </a:solidFill>
                <a:latin typeface="Arial" panose="020B0604020202020204" pitchFamily="34" charset="0"/>
                <a:ea typeface="+mn-ea"/>
                <a:cs typeface="Arial" panose="020B0604020202020204" pitchFamily="34" charset="0"/>
              </a:rPr>
              <a:t>i</a:t>
            </a:r>
            <a:r>
              <a:rPr lang="en-GB" sz="1100" b="0" kern="1200" dirty="0" smtClean="0">
                <a:solidFill>
                  <a:srgbClr val="000000"/>
                </a:solidFill>
                <a:latin typeface="Arial" panose="020B0604020202020204" pitchFamily="34" charset="0"/>
                <a:ea typeface="+mn-ea"/>
                <a:cs typeface="Arial" panose="020B0604020202020204" pitchFamily="34" charset="0"/>
              </a:rPr>
              <a:t>ntroduces </a:t>
            </a:r>
            <a:r>
              <a:rPr lang="en-GB" sz="1100" b="0" kern="1200" dirty="0">
                <a:solidFill>
                  <a:srgbClr val="000000"/>
                </a:solidFill>
                <a:latin typeface="Arial" panose="020B0604020202020204" pitchFamily="34" charset="0"/>
                <a:ea typeface="+mn-ea"/>
                <a:cs typeface="Arial" panose="020B0604020202020204" pitchFamily="34" charset="0"/>
              </a:rPr>
              <a:t>the key character qualities and gives pupils an opportunity to understand what they mean.</a:t>
            </a:r>
          </a:p>
          <a:p>
            <a:pPr defTabSz="966338">
              <a:defRPr/>
            </a:pPr>
            <a:endParaRPr lang="en-GB" sz="1100" b="1" kern="1200" dirty="0">
              <a:solidFill>
                <a:srgbClr val="000000"/>
              </a:solidFill>
              <a:latin typeface="Arial" panose="020B0604020202020204" pitchFamily="34" charset="0"/>
              <a:ea typeface="+mn-ea"/>
              <a:cs typeface="Arial" panose="020B0604020202020204" pitchFamily="34" charset="0"/>
            </a:endParaRPr>
          </a:p>
          <a:p>
            <a:pPr marL="0" marR="0" lvl="0" indent="0" algn="l" defTabSz="966338" rtl="0" eaLnBrk="1" fontAlgn="auto" latinLnBrk="0" hangingPunct="1">
              <a:lnSpc>
                <a:spcPct val="100000"/>
              </a:lnSpc>
              <a:spcBef>
                <a:spcPts val="0"/>
              </a:spcBef>
              <a:spcAft>
                <a:spcPts val="0"/>
              </a:spcAft>
              <a:buClrTx/>
              <a:buSzTx/>
              <a:buFontTx/>
              <a:buNone/>
              <a:tabLst/>
              <a:defRPr/>
            </a:pPr>
            <a:r>
              <a:rPr lang="en-GB" sz="1100" b="1" kern="1200" dirty="0">
                <a:solidFill>
                  <a:srgbClr val="000000"/>
                </a:solidFill>
                <a:latin typeface="Arial" panose="020B0604020202020204" pitchFamily="34" charset="0"/>
                <a:ea typeface="+mn-ea"/>
                <a:cs typeface="Arial" panose="020B0604020202020204" pitchFamily="34" charset="0"/>
              </a:rPr>
              <a:t>Learning outcomes</a:t>
            </a:r>
          </a:p>
          <a:p>
            <a:pPr marL="0" marR="0" lvl="0" indent="0" algn="l" defTabSz="966338" rtl="0" eaLnBrk="1" fontAlgn="auto" latinLnBrk="0" hangingPunct="1">
              <a:lnSpc>
                <a:spcPct val="100000"/>
              </a:lnSpc>
              <a:spcBef>
                <a:spcPts val="0"/>
              </a:spcBef>
              <a:spcAft>
                <a:spcPts val="0"/>
              </a:spcAft>
              <a:buClrTx/>
              <a:buSzTx/>
              <a:buFontTx/>
              <a:buNone/>
              <a:tabLst/>
              <a:defRPr/>
            </a:pPr>
            <a:r>
              <a:rPr lang="en-GB" sz="1100" kern="1200" dirty="0">
                <a:solidFill>
                  <a:srgbClr val="000000"/>
                </a:solidFill>
                <a:latin typeface="Arial" panose="020B0604020202020204" pitchFamily="34" charset="0"/>
                <a:ea typeface="+mn-ea"/>
                <a:cs typeface="Arial" panose="020B0604020202020204" pitchFamily="34" charset="0"/>
              </a:rPr>
              <a:t>At the end of the task each pupil will be </a:t>
            </a:r>
            <a:r>
              <a:rPr lang="en-GB" sz="1100" kern="1200" dirty="0" smtClean="0">
                <a:solidFill>
                  <a:srgbClr val="000000"/>
                </a:solidFill>
                <a:latin typeface="Arial" panose="020B0604020202020204" pitchFamily="34" charset="0"/>
                <a:ea typeface="+mn-ea"/>
                <a:cs typeface="Arial" panose="020B0604020202020204" pitchFamily="34" charset="0"/>
              </a:rPr>
              <a:t>able to:</a:t>
            </a:r>
            <a:endParaRPr lang="en-GB" sz="1100" kern="1200" dirty="0">
              <a:solidFill>
                <a:srgbClr val="000000"/>
              </a:solidFill>
              <a:latin typeface="Arial" panose="020B0604020202020204" pitchFamily="34" charset="0"/>
              <a:ea typeface="+mn-ea"/>
              <a:cs typeface="Arial" panose="020B0604020202020204" pitchFamily="34" charset="0"/>
            </a:endParaRPr>
          </a:p>
          <a:p>
            <a:pPr marL="171450" marR="0" lvl="0" indent="-171450" algn="l" defTabSz="9663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rgbClr val="000000"/>
                </a:solidFill>
                <a:latin typeface="Arial" panose="020B0604020202020204" pitchFamily="34" charset="0"/>
                <a:ea typeface="+mn-ea"/>
                <a:cs typeface="Arial" panose="020B0604020202020204" pitchFamily="34" charset="0"/>
              </a:rPr>
              <a:t>say </a:t>
            </a:r>
            <a:r>
              <a:rPr lang="en-GB" sz="1100" kern="1200" dirty="0">
                <a:solidFill>
                  <a:srgbClr val="000000"/>
                </a:solidFill>
                <a:latin typeface="Arial" panose="020B0604020202020204" pitchFamily="34" charset="0"/>
                <a:ea typeface="+mn-ea"/>
                <a:cs typeface="Arial" panose="020B0604020202020204" pitchFamily="34" charset="0"/>
              </a:rPr>
              <a:t>how they and other team members contributed to the team challenge</a:t>
            </a:r>
          </a:p>
          <a:p>
            <a:pPr marL="171450" marR="0" lvl="0" indent="-171450" algn="l" defTabSz="9663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rgbClr val="000000"/>
                </a:solidFill>
                <a:latin typeface="Arial" panose="020B0604020202020204" pitchFamily="34" charset="0"/>
                <a:ea typeface="+mn-ea"/>
                <a:cs typeface="Arial" panose="020B0604020202020204" pitchFamily="34" charset="0"/>
              </a:rPr>
              <a:t>identify </a:t>
            </a:r>
            <a:r>
              <a:rPr lang="en-GB" sz="1100" kern="1200" dirty="0">
                <a:solidFill>
                  <a:srgbClr val="000000"/>
                </a:solidFill>
                <a:latin typeface="Arial" panose="020B0604020202020204" pitchFamily="34" charset="0"/>
                <a:ea typeface="+mn-ea"/>
                <a:cs typeface="Arial" panose="020B0604020202020204" pitchFamily="34" charset="0"/>
              </a:rPr>
              <a:t>the character qualities they and others demonstrated</a:t>
            </a:r>
          </a:p>
          <a:p>
            <a:pPr marL="171450" marR="0" lvl="0" indent="-171450" algn="l" defTabSz="96633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rgbClr val="000000"/>
                </a:solidFill>
                <a:latin typeface="Arial" panose="020B0604020202020204" pitchFamily="34" charset="0"/>
                <a:ea typeface="+mn-ea"/>
                <a:cs typeface="Arial" panose="020B0604020202020204" pitchFamily="34" charset="0"/>
              </a:rPr>
              <a:t>discuss </a:t>
            </a:r>
            <a:r>
              <a:rPr lang="en-GB" sz="1100" kern="1200" dirty="0">
                <a:solidFill>
                  <a:srgbClr val="000000"/>
                </a:solidFill>
                <a:latin typeface="Arial" panose="020B0604020202020204" pitchFamily="34" charset="0"/>
                <a:ea typeface="+mn-ea"/>
                <a:cs typeface="Arial" panose="020B0604020202020204" pitchFamily="34" charset="0"/>
              </a:rPr>
              <a:t>anything</a:t>
            </a:r>
            <a:r>
              <a:rPr lang="en-GB" sz="1100" kern="1200" baseline="0" dirty="0">
                <a:solidFill>
                  <a:srgbClr val="000000"/>
                </a:solidFill>
                <a:latin typeface="Arial" panose="020B0604020202020204" pitchFamily="34" charset="0"/>
                <a:ea typeface="+mn-ea"/>
                <a:cs typeface="Arial" panose="020B0604020202020204" pitchFamily="34" charset="0"/>
              </a:rPr>
              <a:t> which didn’t work for the team.</a:t>
            </a:r>
            <a:endParaRPr lang="en-GB" sz="1100" kern="1200" dirty="0">
              <a:solidFill>
                <a:srgbClr val="000000"/>
              </a:solidFill>
              <a:latin typeface="Arial" panose="020B0604020202020204" pitchFamily="34" charset="0"/>
              <a:ea typeface="+mn-ea"/>
              <a:cs typeface="Arial" panose="020B0604020202020204" pitchFamily="34" charset="0"/>
            </a:endParaRPr>
          </a:p>
          <a:p>
            <a:pPr defTabSz="966338">
              <a:defRPr/>
            </a:pPr>
            <a:endParaRPr lang="en-GB" sz="1100" kern="1200" dirty="0">
              <a:solidFill>
                <a:srgbClr val="000000"/>
              </a:solidFill>
              <a:latin typeface="Arial" panose="020B0604020202020204" pitchFamily="34" charset="0"/>
              <a:ea typeface="+mn-ea"/>
              <a:cs typeface="Arial" panose="020B0604020202020204" pitchFamily="34" charset="0"/>
            </a:endParaRPr>
          </a:p>
          <a:p>
            <a:pPr defTabSz="966338">
              <a:defRPr/>
            </a:pPr>
            <a:r>
              <a:rPr lang="en-GB" sz="1100" b="1" kern="1200" dirty="0">
                <a:solidFill>
                  <a:srgbClr val="000000"/>
                </a:solidFill>
                <a:latin typeface="Arial" panose="020B0604020202020204" pitchFamily="34" charset="0"/>
                <a:ea typeface="+mn-ea"/>
                <a:cs typeface="Arial" panose="020B0604020202020204" pitchFamily="34" charset="0"/>
              </a:rPr>
              <a:t>Preparation: </a:t>
            </a:r>
            <a:r>
              <a:rPr lang="en-GB" sz="1100" b="0" kern="1200" dirty="0">
                <a:solidFill>
                  <a:srgbClr val="000000"/>
                </a:solidFill>
                <a:latin typeface="Arial" panose="020B0604020202020204" pitchFamily="34" charset="0"/>
                <a:ea typeface="+mn-ea"/>
                <a:cs typeface="Arial" panose="020B0604020202020204" pitchFamily="34" charset="0"/>
              </a:rPr>
              <a:t>O</a:t>
            </a:r>
            <a:r>
              <a:rPr lang="en-GB" sz="1100" kern="1200" dirty="0">
                <a:solidFill>
                  <a:srgbClr val="000000"/>
                </a:solidFill>
                <a:latin typeface="Arial" panose="020B0604020202020204" pitchFamily="34" charset="0"/>
                <a:ea typeface="+mn-ea"/>
                <a:cs typeface="Arial" panose="020B0604020202020204" pitchFamily="34" charset="0"/>
              </a:rPr>
              <a:t>ne large sheet of paper/card; writing/drawing/colouring materials; peer review cards </a:t>
            </a:r>
            <a:r>
              <a:rPr lang="en-GB" sz="1100" i="1" kern="1200" dirty="0">
                <a:solidFill>
                  <a:srgbClr val="000000"/>
                </a:solidFill>
                <a:latin typeface="Arial" panose="020B0604020202020204" pitchFamily="34" charset="0"/>
                <a:ea typeface="+mn-ea"/>
                <a:cs typeface="Arial" panose="020B0604020202020204" pitchFamily="34" charset="0"/>
              </a:rPr>
              <a:t>(optional</a:t>
            </a:r>
            <a:r>
              <a:rPr lang="en-GB" sz="1100" kern="1200" dirty="0">
                <a:solidFill>
                  <a:srgbClr val="000000"/>
                </a:solidFill>
                <a:latin typeface="Arial" panose="020B0604020202020204" pitchFamily="34" charset="0"/>
                <a:ea typeface="+mn-ea"/>
                <a:cs typeface="Arial" panose="020B0604020202020204" pitchFamily="34" charset="0"/>
              </a:rPr>
              <a:t>).</a:t>
            </a:r>
          </a:p>
          <a:p>
            <a:pPr defTabSz="966338">
              <a:defRPr/>
            </a:pPr>
            <a:endParaRPr lang="en-GB" sz="1100" kern="1200" dirty="0">
              <a:solidFill>
                <a:srgbClr val="000000"/>
              </a:solidFill>
              <a:latin typeface="Arial" panose="020B0604020202020204" pitchFamily="34" charset="0"/>
              <a:ea typeface="+mn-ea"/>
              <a:cs typeface="Arial" panose="020B0604020202020204" pitchFamily="34" charset="0"/>
            </a:endParaRPr>
          </a:p>
          <a:p>
            <a:pPr defTabSz="966338">
              <a:defRPr/>
            </a:pPr>
            <a:r>
              <a:rPr lang="en-GB" sz="1100" b="1" kern="1200" dirty="0">
                <a:solidFill>
                  <a:srgbClr val="000000"/>
                </a:solidFill>
                <a:latin typeface="Arial" panose="020B0604020202020204" pitchFamily="34" charset="0"/>
                <a:ea typeface="+mn-ea"/>
                <a:cs typeface="Arial" panose="020B0604020202020204" pitchFamily="34" charset="0"/>
              </a:rPr>
              <a:t>Space: </a:t>
            </a:r>
            <a:r>
              <a:rPr lang="en-GB" sz="1100" b="0" kern="1200" dirty="0">
                <a:solidFill>
                  <a:srgbClr val="000000"/>
                </a:solidFill>
                <a:latin typeface="Arial" panose="020B0604020202020204" pitchFamily="34" charset="0"/>
                <a:ea typeface="+mn-ea"/>
                <a:cs typeface="Arial" panose="020B0604020202020204" pitchFamily="34" charset="0"/>
              </a:rPr>
              <a:t>S</a:t>
            </a:r>
            <a:r>
              <a:rPr lang="en-GB" sz="1100" kern="1200" dirty="0">
                <a:solidFill>
                  <a:srgbClr val="000000"/>
                </a:solidFill>
                <a:latin typeface="Arial" panose="020B0604020202020204" pitchFamily="34" charset="0"/>
                <a:ea typeface="+mn-ea"/>
                <a:cs typeface="Arial" panose="020B0604020202020204" pitchFamily="34" charset="0"/>
              </a:rPr>
              <a:t>ufficient for one large sheet of paper per team to be laid on the floor.</a:t>
            </a:r>
          </a:p>
          <a:p>
            <a:pPr defTabSz="966338">
              <a:defRPr/>
            </a:pPr>
            <a:endParaRPr lang="en-GB" sz="1100" kern="1200" dirty="0">
              <a:solidFill>
                <a:srgbClr val="000000"/>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GB" sz="1100" b="1" kern="1200" dirty="0">
                <a:solidFill>
                  <a:srgbClr val="000000"/>
                </a:solidFill>
                <a:latin typeface="Arial" panose="020B0604020202020204" pitchFamily="34" charset="0"/>
                <a:ea typeface="+mn-ea"/>
                <a:cs typeface="Arial" panose="020B0604020202020204" pitchFamily="34" charset="0"/>
              </a:rPr>
              <a:t>During the challenge: </a:t>
            </a:r>
            <a:r>
              <a:rPr lang="en-GB" sz="1100" kern="1200" dirty="0">
                <a:solidFill>
                  <a:srgbClr val="000000"/>
                </a:solidFill>
                <a:latin typeface="Arial" panose="020B0604020202020204" pitchFamily="34" charset="0"/>
                <a:ea typeface="+mn-ea"/>
                <a:cs typeface="Arial" panose="020B0604020202020204" pitchFamily="34" charset="0"/>
              </a:rPr>
              <a:t>As the challenge develops, prompt pupils to reflect as a team on: </a:t>
            </a:r>
          </a:p>
          <a:p>
            <a:pPr marL="228600" marR="0" lvl="0" indent="-228600" algn="l" defTabSz="914400" rtl="0" eaLnBrk="1" fontAlgn="auto" latinLnBrk="0" hangingPunct="1">
              <a:lnSpc>
                <a:spcPct val="120000"/>
              </a:lnSpc>
              <a:spcBef>
                <a:spcPts val="0"/>
              </a:spcBef>
              <a:spcAft>
                <a:spcPts val="0"/>
              </a:spcAft>
              <a:buClrTx/>
              <a:buSzTx/>
              <a:buFontTx/>
              <a:buAutoNum type="alphaLcParenR"/>
              <a:tabLst/>
              <a:defRPr/>
            </a:pPr>
            <a:r>
              <a:rPr lang="en-GB" sz="1100" kern="1200" dirty="0">
                <a:solidFill>
                  <a:srgbClr val="000000"/>
                </a:solidFill>
                <a:latin typeface="Arial" panose="020B0604020202020204" pitchFamily="34" charset="0"/>
                <a:ea typeface="+mn-ea"/>
                <a:cs typeface="Arial" panose="020B0604020202020204" pitchFamily="34" charset="0"/>
              </a:rPr>
              <a:t>what they should </a:t>
            </a:r>
            <a:r>
              <a:rPr lang="en-GB" sz="1100" b="1" kern="1200" dirty="0">
                <a:solidFill>
                  <a:srgbClr val="000000"/>
                </a:solidFill>
                <a:latin typeface="Arial" panose="020B0604020202020204" pitchFamily="34" charset="0"/>
                <a:ea typeface="+mn-ea"/>
                <a:cs typeface="Arial" panose="020B0604020202020204" pitchFamily="34" charset="0"/>
              </a:rPr>
              <a:t>stop</a:t>
            </a:r>
            <a:r>
              <a:rPr lang="en-GB" sz="1100" kern="1200" dirty="0">
                <a:solidFill>
                  <a:srgbClr val="000000"/>
                </a:solidFill>
                <a:latin typeface="Arial" panose="020B0604020202020204" pitchFamily="34" charset="0"/>
                <a:ea typeface="+mn-ea"/>
                <a:cs typeface="Arial" panose="020B0604020202020204" pitchFamily="34" charset="0"/>
              </a:rPr>
              <a:t> doing </a:t>
            </a:r>
          </a:p>
          <a:p>
            <a:pPr marL="228600" marR="0" lvl="0" indent="-228600" algn="l" defTabSz="914400" rtl="0" eaLnBrk="1" fontAlgn="auto" latinLnBrk="0" hangingPunct="1">
              <a:lnSpc>
                <a:spcPct val="120000"/>
              </a:lnSpc>
              <a:spcBef>
                <a:spcPts val="0"/>
              </a:spcBef>
              <a:spcAft>
                <a:spcPts val="0"/>
              </a:spcAft>
              <a:buClrTx/>
              <a:buSzTx/>
              <a:buFontTx/>
              <a:buAutoNum type="alphaLcParenR"/>
              <a:tabLst/>
              <a:defRPr/>
            </a:pPr>
            <a:r>
              <a:rPr lang="en-GB" sz="1100" kern="1200" dirty="0">
                <a:solidFill>
                  <a:srgbClr val="000000"/>
                </a:solidFill>
                <a:latin typeface="Arial" panose="020B0604020202020204" pitchFamily="34" charset="0"/>
                <a:ea typeface="+mn-ea"/>
                <a:cs typeface="Arial" panose="020B0604020202020204" pitchFamily="34" charset="0"/>
              </a:rPr>
              <a:t>what they should </a:t>
            </a:r>
            <a:r>
              <a:rPr lang="en-GB" sz="1100" b="1" kern="1200" dirty="0">
                <a:solidFill>
                  <a:srgbClr val="000000"/>
                </a:solidFill>
                <a:latin typeface="Arial" panose="020B0604020202020204" pitchFamily="34" charset="0"/>
                <a:ea typeface="+mn-ea"/>
                <a:cs typeface="Arial" panose="020B0604020202020204" pitchFamily="34" charset="0"/>
              </a:rPr>
              <a:t>start</a:t>
            </a:r>
            <a:r>
              <a:rPr lang="en-GB" sz="1100" kern="1200" dirty="0">
                <a:solidFill>
                  <a:srgbClr val="000000"/>
                </a:solidFill>
                <a:latin typeface="Arial" panose="020B0604020202020204" pitchFamily="34" charset="0"/>
                <a:ea typeface="+mn-ea"/>
                <a:cs typeface="Arial" panose="020B0604020202020204" pitchFamily="34" charset="0"/>
              </a:rPr>
              <a:t> doing </a:t>
            </a:r>
          </a:p>
          <a:p>
            <a:pPr marL="228600" marR="0" lvl="0" indent="-228600" algn="l" defTabSz="914400" rtl="0" eaLnBrk="1" fontAlgn="auto" latinLnBrk="0" hangingPunct="1">
              <a:lnSpc>
                <a:spcPct val="120000"/>
              </a:lnSpc>
              <a:spcBef>
                <a:spcPts val="0"/>
              </a:spcBef>
              <a:spcAft>
                <a:spcPts val="0"/>
              </a:spcAft>
              <a:buClrTx/>
              <a:buSzTx/>
              <a:buFontTx/>
              <a:buAutoNum type="alphaLcParenR"/>
              <a:tabLst/>
              <a:defRPr/>
            </a:pPr>
            <a:r>
              <a:rPr lang="en-GB" sz="1100" kern="1200" dirty="0">
                <a:solidFill>
                  <a:srgbClr val="000000"/>
                </a:solidFill>
                <a:latin typeface="Arial" panose="020B0604020202020204" pitchFamily="34" charset="0"/>
                <a:ea typeface="+mn-ea"/>
                <a:cs typeface="Arial" panose="020B0604020202020204" pitchFamily="34" charset="0"/>
              </a:rPr>
              <a:t>what they should </a:t>
            </a:r>
            <a:r>
              <a:rPr lang="en-GB" sz="1100" b="1" kern="1200" dirty="0">
                <a:solidFill>
                  <a:srgbClr val="000000"/>
                </a:solidFill>
                <a:latin typeface="Arial" panose="020B0604020202020204" pitchFamily="34" charset="0"/>
                <a:ea typeface="+mn-ea"/>
                <a:cs typeface="Arial" panose="020B0604020202020204" pitchFamily="34" charset="0"/>
              </a:rPr>
              <a:t>continue</a:t>
            </a:r>
            <a:r>
              <a:rPr lang="en-GB" sz="1100" kern="1200" dirty="0">
                <a:solidFill>
                  <a:srgbClr val="000000"/>
                </a:solidFill>
                <a:latin typeface="Arial" panose="020B0604020202020204" pitchFamily="34" charset="0"/>
                <a:ea typeface="+mn-ea"/>
                <a:cs typeface="Arial" panose="020B0604020202020204" pitchFamily="34" charset="0"/>
              </a:rPr>
              <a:t> doing, in order to complete the activity most effectively. </a:t>
            </a:r>
          </a:p>
          <a:p>
            <a:pPr defTabSz="966338">
              <a:defRPr/>
            </a:pPr>
            <a:endParaRPr lang="en-GB" sz="1100" kern="1200" dirty="0">
              <a:solidFill>
                <a:srgbClr val="000000"/>
              </a:solidFill>
              <a:latin typeface="Arial" panose="020B0604020202020204" pitchFamily="34" charset="0"/>
              <a:ea typeface="+mn-ea"/>
              <a:cs typeface="Arial" panose="020B0604020202020204" pitchFamily="34" charset="0"/>
            </a:endParaRPr>
          </a:p>
          <a:p>
            <a:pPr>
              <a:lnSpc>
                <a:spcPct val="120000"/>
              </a:lnSpc>
            </a:pPr>
            <a:r>
              <a:rPr lang="en-GB" sz="1100" b="1" kern="1200" dirty="0">
                <a:solidFill>
                  <a:srgbClr val="000000"/>
                </a:solidFill>
                <a:latin typeface="Arial" panose="020B0604020202020204" pitchFamily="34" charset="0"/>
                <a:ea typeface="+mn-ea"/>
                <a:cs typeface="Arial" panose="020B0604020202020204" pitchFamily="34" charset="0"/>
              </a:rPr>
              <a:t>To make things easier: </a:t>
            </a:r>
            <a:r>
              <a:rPr lang="en-GB" sz="1100" b="0" kern="1200" dirty="0">
                <a:solidFill>
                  <a:srgbClr val="000000"/>
                </a:solidFill>
                <a:latin typeface="Arial" panose="020B0604020202020204" pitchFamily="34" charset="0"/>
                <a:ea typeface="+mn-ea"/>
                <a:cs typeface="Arial" panose="020B0604020202020204" pitchFamily="34" charset="0"/>
              </a:rPr>
              <a:t>Pupils discuss and write a list of the physical and other qualities needed to play tennis. </a:t>
            </a:r>
          </a:p>
          <a:p>
            <a:pPr>
              <a:lnSpc>
                <a:spcPct val="120000"/>
              </a:lnSpc>
            </a:pPr>
            <a:endParaRPr lang="en-GB" sz="1100" b="1" kern="1200" dirty="0">
              <a:solidFill>
                <a:srgbClr val="000000"/>
              </a:solidFill>
              <a:latin typeface="Arial" panose="020B0604020202020204" pitchFamily="34" charset="0"/>
              <a:ea typeface="+mn-ea"/>
              <a:cs typeface="Arial" panose="020B0604020202020204" pitchFamily="34" charset="0"/>
            </a:endParaRPr>
          </a:p>
          <a:p>
            <a:pPr>
              <a:lnSpc>
                <a:spcPct val="120000"/>
              </a:lnSpc>
            </a:pPr>
            <a:r>
              <a:rPr lang="en-GB" sz="1100" b="1" kern="1200" dirty="0">
                <a:solidFill>
                  <a:srgbClr val="000000"/>
                </a:solidFill>
                <a:latin typeface="Arial" panose="020B0604020202020204" pitchFamily="34" charset="0"/>
                <a:ea typeface="+mn-ea"/>
                <a:cs typeface="Arial" panose="020B0604020202020204" pitchFamily="34" charset="0"/>
              </a:rPr>
              <a:t>To take the challenge further: </a:t>
            </a:r>
          </a:p>
          <a:p>
            <a:pPr marL="171450" indent="-171450">
              <a:lnSpc>
                <a:spcPct val="120000"/>
              </a:lnSpc>
              <a:buFont typeface="Arial" panose="020B0604020202020204" pitchFamily="34" charset="0"/>
              <a:buChar char="•"/>
            </a:pPr>
            <a:r>
              <a:rPr lang="en-GB" sz="1100" b="0" kern="1200" dirty="0">
                <a:solidFill>
                  <a:srgbClr val="000000"/>
                </a:solidFill>
                <a:latin typeface="Arial" panose="020B0604020202020204" pitchFamily="34" charset="0"/>
                <a:ea typeface="+mn-ea"/>
                <a:cs typeface="Arial" panose="020B0604020202020204" pitchFamily="34" charset="0"/>
              </a:rPr>
              <a:t>gr</a:t>
            </a:r>
            <a:r>
              <a:rPr lang="en-GB" sz="1100" kern="1200" dirty="0">
                <a:solidFill>
                  <a:srgbClr val="000000"/>
                </a:solidFill>
                <a:latin typeface="Arial" panose="020B0604020202020204" pitchFamily="34" charset="0"/>
                <a:ea typeface="+mn-ea"/>
                <a:cs typeface="Arial" panose="020B0604020202020204" pitchFamily="34" charset="0"/>
              </a:rPr>
              <a:t>oup the qualities into physical, mental and emotional</a:t>
            </a:r>
          </a:p>
          <a:p>
            <a:pPr marL="171450" indent="-171450">
              <a:lnSpc>
                <a:spcPct val="120000"/>
              </a:lnSpc>
              <a:buFont typeface="Arial" panose="020B0604020202020204" pitchFamily="34" charset="0"/>
              <a:buChar char="•"/>
            </a:pPr>
            <a:r>
              <a:rPr lang="en-GB" sz="1100" kern="1200" dirty="0">
                <a:solidFill>
                  <a:srgbClr val="000000"/>
                </a:solidFill>
                <a:latin typeface="Arial" panose="020B0604020202020204" pitchFamily="34" charset="0"/>
                <a:ea typeface="+mn-ea"/>
                <a:cs typeface="Arial" panose="020B0604020202020204" pitchFamily="34" charset="0"/>
              </a:rPr>
              <a:t>identify the factors that players are able to control and those that are external to their control</a:t>
            </a:r>
          </a:p>
          <a:p>
            <a:pPr marL="171450" indent="-171450">
              <a:lnSpc>
                <a:spcPct val="120000"/>
              </a:lnSpc>
              <a:buFont typeface="Arial" panose="020B0604020202020204" pitchFamily="34" charset="0"/>
              <a:buChar char="•"/>
            </a:pPr>
            <a:r>
              <a:rPr lang="en-GB" sz="1100" kern="1200" dirty="0">
                <a:solidFill>
                  <a:srgbClr val="000000"/>
                </a:solidFill>
                <a:latin typeface="Arial" panose="020B0604020202020204" pitchFamily="34" charset="0"/>
                <a:ea typeface="+mn-ea"/>
                <a:cs typeface="Arial" panose="020B0604020202020204" pitchFamily="34" charset="0"/>
              </a:rPr>
              <a:t>how might they manage the factors which are external to their </a:t>
            </a:r>
            <a:r>
              <a:rPr lang="en-GB" sz="1100" kern="1200" baseline="0" dirty="0">
                <a:solidFill>
                  <a:srgbClr val="000000"/>
                </a:solidFill>
                <a:latin typeface="Arial" panose="020B0604020202020204" pitchFamily="34" charset="0"/>
                <a:ea typeface="+mn-ea"/>
                <a:cs typeface="Arial" panose="020B0604020202020204" pitchFamily="34" charset="0"/>
              </a:rPr>
              <a:t>control?</a:t>
            </a:r>
            <a:endParaRPr lang="en-GB" sz="1100" kern="1200" dirty="0">
              <a:solidFill>
                <a:srgbClr val="000000"/>
              </a:solidFill>
              <a:latin typeface="Arial" panose="020B0604020202020204" pitchFamily="34" charset="0"/>
              <a:ea typeface="+mn-ea"/>
              <a:cs typeface="Arial" panose="020B0604020202020204" pitchFamily="34" charset="0"/>
            </a:endParaRPr>
          </a:p>
          <a:p>
            <a:pPr>
              <a:lnSpc>
                <a:spcPct val="120000"/>
              </a:lnSpc>
            </a:pPr>
            <a:endParaRPr lang="en-GB" sz="1050" dirty="0">
              <a:solidFill>
                <a:srgbClr val="00000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E59A33D-FCE9-43E0-9324-8294EC88F184}" type="slidenum">
              <a:rPr lang="en-GB" smtClean="0"/>
              <a:t>3</a:t>
            </a:fld>
            <a:endParaRPr lang="en-GB"/>
          </a:p>
        </p:txBody>
      </p:sp>
    </p:spTree>
    <p:extLst>
      <p:ext uri="{BB962C8B-B14F-4D97-AF65-F5344CB8AC3E}">
        <p14:creationId xmlns:p14="http://schemas.microsoft.com/office/powerpoint/2010/main" val="3940843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823033"/>
            <a:ext cx="5511800" cy="5014713"/>
          </a:xfrm>
        </p:spPr>
        <p:txBody>
          <a:bodyPr/>
          <a:lstStyle/>
          <a:p>
            <a:pPr marL="0" marR="0" lvl="0" indent="0" algn="l" defTabSz="914400" rtl="0" eaLnBrk="1" fontAlgn="auto" latinLnBrk="0" hangingPunct="1">
              <a:spcBef>
                <a:spcPts val="0"/>
              </a:spcBef>
              <a:spcAft>
                <a:spcPts val="0"/>
              </a:spcAft>
              <a:buClrTx/>
              <a:buSzTx/>
              <a:buFontTx/>
              <a:buNone/>
              <a:tabLst/>
              <a:defRPr/>
            </a:pPr>
            <a:r>
              <a:rPr lang="en-GB" sz="1200" b="1" kern="1200" dirty="0">
                <a:solidFill>
                  <a:srgbClr val="000000"/>
                </a:solidFill>
                <a:latin typeface="Arial" panose="020B0604020202020204" pitchFamily="34" charset="0"/>
                <a:ea typeface="+mn-ea"/>
                <a:cs typeface="Arial" panose="020B0604020202020204" pitchFamily="34" charset="0"/>
              </a:rPr>
              <a:t>Teacher notes</a:t>
            </a:r>
          </a:p>
          <a:p>
            <a:pPr marL="0" marR="0" lvl="0" indent="0" algn="l" defTabSz="914400" rtl="0" eaLnBrk="1" fontAlgn="auto" latinLnBrk="0" hangingPunct="1">
              <a:spcBef>
                <a:spcPts val="0"/>
              </a:spcBef>
              <a:spcAft>
                <a:spcPts val="0"/>
              </a:spcAft>
              <a:buClrTx/>
              <a:buSzTx/>
              <a:buFontTx/>
              <a:buNone/>
              <a:tabLst/>
              <a:defRPr/>
            </a:pPr>
            <a:r>
              <a:rPr lang="en-GB" sz="1200" b="0" kern="1200" dirty="0">
                <a:solidFill>
                  <a:srgbClr val="000000"/>
                </a:solidFill>
                <a:latin typeface="Arial" panose="020B0604020202020204" pitchFamily="34" charset="0"/>
                <a:ea typeface="+mn-ea"/>
                <a:cs typeface="Arial" panose="020B0604020202020204" pitchFamily="34" charset="0"/>
              </a:rPr>
              <a:t>Di</a:t>
            </a:r>
            <a:r>
              <a:rPr lang="en-GB" sz="1200" kern="1200" dirty="0">
                <a:solidFill>
                  <a:srgbClr val="000000"/>
                </a:solidFill>
                <a:latin typeface="Arial" panose="020B0604020202020204" pitchFamily="34" charset="0"/>
                <a:ea typeface="+mn-ea"/>
                <a:cs typeface="Arial" panose="020B0604020202020204" pitchFamily="34" charset="0"/>
              </a:rPr>
              <a:t>scuss the physical and character qualities that make tennis players successful. Help pupils understand the key character qualities, and ways that tennis players demonstrate these. </a:t>
            </a:r>
          </a:p>
          <a:p>
            <a:pPr marL="0" marR="0" lvl="0" indent="0" algn="l" defTabSz="914400" rtl="0" eaLnBrk="1" fontAlgn="auto" latinLnBrk="0" hangingPunct="1">
              <a:spcBef>
                <a:spcPts val="0"/>
              </a:spcBef>
              <a:spcAft>
                <a:spcPts val="0"/>
              </a:spcAft>
              <a:buClrTx/>
              <a:buSzTx/>
              <a:buFontTx/>
              <a:buNone/>
              <a:tabLst/>
              <a:defRPr/>
            </a:pPr>
            <a:endParaRPr lang="en-GB" sz="1200" kern="1200" dirty="0">
              <a:solidFill>
                <a:srgbClr val="000000"/>
              </a:solidFill>
              <a:latin typeface="Arial" panose="020B0604020202020204" pitchFamily="34" charset="0"/>
              <a:ea typeface="+mn-ea"/>
              <a:cs typeface="Arial" panose="020B0604020202020204" pitchFamily="34" charset="0"/>
            </a:endParaRPr>
          </a:p>
          <a:p>
            <a:pPr marL="0" indent="0" defTabSz="914400">
              <a:spcBef>
                <a:spcPts val="0"/>
              </a:spcBef>
              <a:spcAft>
                <a:spcPts val="0"/>
              </a:spcAft>
              <a:buClrTx/>
              <a:buSzTx/>
              <a:buFont typeface="Wingdings 2" panose="05020102010507070707" pitchFamily="18" charset="2"/>
              <a:buNone/>
              <a:defRPr/>
            </a:pPr>
            <a:r>
              <a:rPr lang="en-GB" sz="1200" b="1" kern="1200" dirty="0">
                <a:solidFill>
                  <a:srgbClr val="000000"/>
                </a:solidFill>
                <a:latin typeface="Arial" panose="020B0604020202020204" pitchFamily="34" charset="0"/>
                <a:ea typeface="+mn-ea"/>
                <a:cs typeface="Arial" panose="020B0604020202020204" pitchFamily="34" charset="0"/>
              </a:rPr>
              <a:t>Review: </a:t>
            </a:r>
            <a:r>
              <a:rPr lang="en-GB" sz="1200" b="0" kern="1200" dirty="0">
                <a:solidFill>
                  <a:srgbClr val="000000"/>
                </a:solidFill>
                <a:latin typeface="Arial" panose="020B0604020202020204" pitchFamily="34" charset="0"/>
                <a:ea typeface="+mn-ea"/>
                <a:cs typeface="Arial" panose="020B0604020202020204" pitchFamily="34" charset="0"/>
              </a:rPr>
              <a:t>Te</a:t>
            </a:r>
            <a:r>
              <a:rPr lang="en-GB" sz="1200" kern="1200" dirty="0">
                <a:solidFill>
                  <a:srgbClr val="000000"/>
                </a:solidFill>
                <a:latin typeface="Arial" panose="020B0604020202020204" pitchFamily="34" charset="0"/>
                <a:ea typeface="+mn-ea"/>
                <a:cs typeface="Arial" panose="020B0604020202020204" pitchFamily="34" charset="0"/>
              </a:rPr>
              <a:t>ams reflect on their responses to the challenge using questions such as: What helped our team succeed? What prevented our team succeeding? How well did I personally respond to the challenge? What key character qualities did I bring to the team and how did these help the team succeed? Who in our team demonstrated which key qualities? </a:t>
            </a:r>
          </a:p>
          <a:p>
            <a:pPr>
              <a:spcBef>
                <a:spcPts val="0"/>
              </a:spcBef>
              <a:spcAft>
                <a:spcPts val="0"/>
              </a:spcAft>
            </a:pPr>
            <a:endParaRPr lang="en-GB" sz="1200" kern="1200" dirty="0">
              <a:solidFill>
                <a:srgbClr val="000000"/>
              </a:solidFill>
              <a:latin typeface="Arial" panose="020B0604020202020204" pitchFamily="34" charset="0"/>
              <a:ea typeface="+mn-ea"/>
              <a:cs typeface="Arial" panose="020B0604020202020204" pitchFamily="34" charset="0"/>
            </a:endParaRPr>
          </a:p>
          <a:p>
            <a:pPr lvl="0">
              <a:defRPr/>
            </a:pPr>
            <a:r>
              <a:rPr lang="en-GB" sz="1200" kern="1200">
                <a:solidFill>
                  <a:srgbClr val="000000"/>
                </a:solidFill>
                <a:latin typeface="Arial" panose="020B0604020202020204" pitchFamily="34" charset="0"/>
                <a:ea typeface="+mn-ea"/>
                <a:cs typeface="Arial" panose="020B0604020202020204" pitchFamily="34" charset="0"/>
              </a:rPr>
              <a:t>Introduce </a:t>
            </a:r>
            <a:r>
              <a:rPr lang="en-GB" sz="1200" kern="1200" smtClean="0">
                <a:solidFill>
                  <a:srgbClr val="000000"/>
                </a:solidFill>
                <a:latin typeface="Arial" panose="020B0604020202020204" pitchFamily="34" charset="0"/>
                <a:ea typeface="+mn-ea"/>
                <a:cs typeface="Arial" panose="020B0604020202020204" pitchFamily="34" charset="0"/>
              </a:rPr>
              <a:t>the </a:t>
            </a:r>
            <a:r>
              <a:rPr lang="en-GB" sz="1200" kern="1200" dirty="0">
                <a:solidFill>
                  <a:srgbClr val="000000"/>
                </a:solidFill>
                <a:latin typeface="Arial" panose="020B0604020202020204" pitchFamily="34" charset="0"/>
                <a:ea typeface="+mn-ea"/>
                <a:cs typeface="Arial" panose="020B0604020202020204" pitchFamily="34" charset="0"/>
              </a:rPr>
              <a:t>words on the slide or use the </a:t>
            </a:r>
            <a:r>
              <a:rPr lang="en-GB" sz="1200" i="1" kern="1200" dirty="0">
                <a:solidFill>
                  <a:srgbClr val="000000"/>
                </a:solidFill>
                <a:latin typeface="Arial" panose="020B0604020202020204" pitchFamily="34" charset="0"/>
                <a:ea typeface="+mn-ea"/>
                <a:cs typeface="Arial" panose="020B0604020202020204" pitchFamily="34" charset="0"/>
              </a:rPr>
              <a:t>Key character quality cards</a:t>
            </a:r>
            <a:r>
              <a:rPr lang="en-GB" sz="1200" kern="1200" dirty="0">
                <a:solidFill>
                  <a:srgbClr val="000000"/>
                </a:solidFill>
                <a:latin typeface="Arial" panose="020B0604020202020204" pitchFamily="34" charset="0"/>
                <a:ea typeface="+mn-ea"/>
                <a:cs typeface="Arial" panose="020B0604020202020204" pitchFamily="34" charset="0"/>
              </a:rPr>
              <a:t>. Peer review the challenge by asking pupils to tell each other which key qualities they observed being demonstrated. Alternatively pupils can present team members with a relevant ‘key quality’ card. You may wish to add additional words or provide additional cards, or to or to challenge pupils to use the</a:t>
            </a:r>
            <a:r>
              <a:rPr lang="en-GB" sz="1200" kern="1200" baseline="0" dirty="0">
                <a:solidFill>
                  <a:srgbClr val="000000"/>
                </a:solidFill>
                <a:latin typeface="Arial" panose="020B0604020202020204" pitchFamily="34" charset="0"/>
                <a:ea typeface="+mn-ea"/>
                <a:cs typeface="Arial" panose="020B0604020202020204" pitchFamily="34" charset="0"/>
              </a:rPr>
              <a:t> blank template to create their own </a:t>
            </a:r>
            <a:r>
              <a:rPr lang="en-GB" sz="1200" i="1" kern="1200" baseline="0" dirty="0">
                <a:solidFill>
                  <a:srgbClr val="000000"/>
                </a:solidFill>
                <a:latin typeface="Arial" panose="020B0604020202020204" pitchFamily="34" charset="0"/>
                <a:ea typeface="+mn-ea"/>
                <a:cs typeface="Arial" panose="020B0604020202020204" pitchFamily="34" charset="0"/>
              </a:rPr>
              <a:t>Key character quality card</a:t>
            </a:r>
            <a:r>
              <a:rPr lang="en-GB" sz="1200" kern="1200" dirty="0">
                <a:solidFill>
                  <a:srgbClr val="000000"/>
                </a:solidFill>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spcBef>
                <a:spcPts val="0"/>
              </a:spcBef>
              <a:spcAft>
                <a:spcPts val="0"/>
              </a:spcAft>
              <a:buClrTx/>
              <a:buSzTx/>
              <a:buFontTx/>
              <a:buNone/>
              <a:tabLst/>
              <a:defRPr/>
            </a:pPr>
            <a:endParaRPr lang="en-GB" sz="1200" kern="1200" dirty="0">
              <a:solidFill>
                <a:srgbClr val="000000"/>
              </a:solidFill>
              <a:latin typeface="Arial" panose="020B0604020202020204" pitchFamily="34" charset="0"/>
              <a:ea typeface="+mn-ea"/>
              <a:cs typeface="Arial" panose="020B0604020202020204" pitchFamily="34" charset="0"/>
            </a:endParaRPr>
          </a:p>
          <a:p>
            <a:pPr marL="0" indent="0">
              <a:buNone/>
            </a:pPr>
            <a:r>
              <a:rPr lang="en-GB" sz="1200" b="1" kern="1200" dirty="0">
                <a:solidFill>
                  <a:srgbClr val="000000"/>
                </a:solidFill>
                <a:latin typeface="Arial" panose="020B0604020202020204" pitchFamily="34" charset="0"/>
                <a:ea typeface="+mn-ea"/>
                <a:cs typeface="Arial" panose="020B0604020202020204" pitchFamily="34" charset="0"/>
              </a:rPr>
              <a:t>Conclusion: </a:t>
            </a:r>
            <a:r>
              <a:rPr lang="en-GB" sz="1200" b="0" kern="1200" dirty="0">
                <a:solidFill>
                  <a:srgbClr val="000000"/>
                </a:solidFill>
                <a:latin typeface="Arial" panose="020B0604020202020204" pitchFamily="34" charset="0"/>
                <a:ea typeface="+mn-ea"/>
                <a:cs typeface="Arial" panose="020B0604020202020204" pitchFamily="34" charset="0"/>
              </a:rPr>
              <a:t>As</a:t>
            </a:r>
            <a:r>
              <a:rPr lang="en-GB" sz="1200" kern="1200" dirty="0">
                <a:solidFill>
                  <a:srgbClr val="000000"/>
                </a:solidFill>
                <a:latin typeface="Arial" panose="020B0604020202020204" pitchFamily="34" charset="0"/>
                <a:ea typeface="+mn-ea"/>
                <a:cs typeface="Arial" panose="020B0604020202020204" pitchFamily="34" charset="0"/>
              </a:rPr>
              <a:t>k each team member to give an encouraging phrase to someone in the team about their involvement in the challenge,</a:t>
            </a:r>
            <a:r>
              <a:rPr lang="en-GB" sz="1200" kern="1200" baseline="0" dirty="0">
                <a:solidFill>
                  <a:srgbClr val="000000"/>
                </a:solidFill>
                <a:latin typeface="Arial" panose="020B0604020202020204" pitchFamily="34" charset="0"/>
                <a:ea typeface="+mn-ea"/>
                <a:cs typeface="Arial" panose="020B0604020202020204" pitchFamily="34" charset="0"/>
              </a:rPr>
              <a:t> e.g. </a:t>
            </a:r>
            <a:r>
              <a:rPr lang="en-GB" sz="1200" kern="1200" dirty="0">
                <a:solidFill>
                  <a:srgbClr val="000000"/>
                </a:solidFill>
                <a:latin typeface="Arial" panose="020B0604020202020204" pitchFamily="34" charset="0"/>
                <a:ea typeface="+mn-ea"/>
                <a:cs typeface="Arial" panose="020B0604020202020204" pitchFamily="34" charset="0"/>
              </a:rPr>
              <a:t>‘Well done for trying’, ‘I liked the way you…’.  Where possible encourage them to highlight any key character qualities they saw someone using, e.g. ‘You really showed perseverance when you...’</a:t>
            </a:r>
          </a:p>
          <a:p>
            <a:pPr marL="0" indent="0">
              <a:buNone/>
            </a:pPr>
            <a:endParaRPr lang="en-GB" sz="1200" kern="1200" dirty="0">
              <a:solidFill>
                <a:srgbClr val="000000"/>
              </a:solidFill>
              <a:latin typeface="Arial" panose="020B0604020202020204" pitchFamily="34" charset="0"/>
              <a:ea typeface="+mn-ea"/>
              <a:cs typeface="Arial" panose="020B0604020202020204" pitchFamily="34" charset="0"/>
            </a:endParaRPr>
          </a:p>
          <a:p>
            <a:pPr marL="0" indent="0">
              <a:buNone/>
            </a:pPr>
            <a:r>
              <a:rPr lang="en-GB" sz="1200" b="1" kern="1200" dirty="0">
                <a:solidFill>
                  <a:srgbClr val="000000"/>
                </a:solidFill>
                <a:latin typeface="Arial" panose="020B0604020202020204" pitchFamily="34" charset="0"/>
                <a:ea typeface="+mn-ea"/>
                <a:cs typeface="Arial" panose="020B0604020202020204" pitchFamily="34" charset="0"/>
              </a:rPr>
              <a:t>Beyond the challenge: </a:t>
            </a:r>
            <a:r>
              <a:rPr lang="en-GB" sz="1200" kern="1200" dirty="0">
                <a:solidFill>
                  <a:srgbClr val="000000"/>
                </a:solidFill>
                <a:latin typeface="Arial" panose="020B0604020202020204" pitchFamily="34" charset="0"/>
                <a:ea typeface="+mn-ea"/>
                <a:cs typeface="Arial" panose="020B0604020202020204" pitchFamily="34" charset="0"/>
              </a:rPr>
              <a:t>Discuss with pupils times in or out of school when people may have to</a:t>
            </a:r>
            <a:r>
              <a:rPr lang="en-GB" sz="1200" b="1" kern="1200" dirty="0">
                <a:solidFill>
                  <a:srgbClr val="000000"/>
                </a:solidFill>
                <a:latin typeface="Arial" panose="020B0604020202020204" pitchFamily="34" charset="0"/>
                <a:ea typeface="+mn-ea"/>
                <a:cs typeface="Arial" panose="020B0604020202020204" pitchFamily="34" charset="0"/>
              </a:rPr>
              <a:t> </a:t>
            </a:r>
            <a:r>
              <a:rPr lang="en-GB" sz="1200" kern="1200" dirty="0">
                <a:solidFill>
                  <a:srgbClr val="000000"/>
                </a:solidFill>
                <a:latin typeface="Arial" panose="020B0604020202020204" pitchFamily="34" charset="0"/>
                <a:ea typeface="+mn-ea"/>
                <a:cs typeface="Arial" panose="020B0604020202020204" pitchFamily="34" charset="0"/>
              </a:rPr>
              <a:t>apply or demonstrate the key qualities.</a:t>
            </a:r>
            <a:br>
              <a:rPr lang="en-GB" sz="1200" kern="1200" dirty="0">
                <a:solidFill>
                  <a:srgbClr val="000000"/>
                </a:solidFill>
                <a:latin typeface="Arial" panose="020B0604020202020204" pitchFamily="34" charset="0"/>
                <a:ea typeface="+mn-ea"/>
                <a:cs typeface="Arial" panose="020B0604020202020204" pitchFamily="34" charset="0"/>
              </a:rPr>
            </a:br>
            <a:r>
              <a:rPr lang="en-GB" sz="1200" kern="1200" dirty="0">
                <a:solidFill>
                  <a:srgbClr val="000000"/>
                </a:solidFill>
                <a:latin typeface="Arial" panose="020B0604020202020204" pitchFamily="34" charset="0"/>
                <a:ea typeface="+mn-ea"/>
                <a:cs typeface="Arial" panose="020B0604020202020204" pitchFamily="34" charset="0"/>
              </a:rPr>
              <a:t>Are there any times when they have done so, or might need to in future? </a:t>
            </a:r>
          </a:p>
          <a:p>
            <a:pPr marL="0" indent="0">
              <a:spcBef>
                <a:spcPts val="0"/>
              </a:spcBef>
              <a:spcAft>
                <a:spcPts val="0"/>
              </a:spcAft>
              <a:buNone/>
            </a:pPr>
            <a:endParaRPr lang="en-GB" sz="12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4E59A33D-FCE9-43E0-9324-8294EC88F184}" type="slidenum">
              <a:rPr lang="en-GB" smtClean="0"/>
              <a:t>4</a:t>
            </a:fld>
            <a:endParaRPr lang="en-GB"/>
          </a:p>
        </p:txBody>
      </p:sp>
    </p:spTree>
    <p:extLst>
      <p:ext uri="{BB962C8B-B14F-4D97-AF65-F5344CB8AC3E}">
        <p14:creationId xmlns:p14="http://schemas.microsoft.com/office/powerpoint/2010/main" val="14482299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f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468B6D69-5B5D-DD40-9674-B3FDBD66E9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2853"/>
          <a:stretch/>
        </p:blipFill>
        <p:spPr>
          <a:xfrm>
            <a:off x="19262" y="1"/>
            <a:ext cx="12172738" cy="6858000"/>
          </a:xfrm>
          <a:prstGeom prst="rect">
            <a:avLst/>
          </a:prstGeom>
        </p:spPr>
      </p:pic>
      <p:sp>
        <p:nvSpPr>
          <p:cNvPr id="11" name="Rectangle 10">
            <a:extLst>
              <a:ext uri="{FF2B5EF4-FFF2-40B4-BE49-F238E27FC236}">
                <a16:creationId xmlns:a16="http://schemas.microsoft.com/office/drawing/2014/main" xmlns="" id="{7867602C-F269-1F4D-8553-412DD2C7D6F3}"/>
              </a:ext>
            </a:extLst>
          </p:cNvPr>
          <p:cNvSpPr/>
          <p:nvPr userDrawn="1"/>
        </p:nvSpPr>
        <p:spPr>
          <a:xfrm>
            <a:off x="0" y="-8926"/>
            <a:ext cx="12268172" cy="6887818"/>
          </a:xfrm>
          <a:prstGeom prst="rect">
            <a:avLst/>
          </a:prstGeom>
          <a:gradFill flip="none" rotWithShape="1">
            <a:gsLst>
              <a:gs pos="49000">
                <a:srgbClr val="67686A">
                  <a:alpha val="19000"/>
                  <a:lumMod val="90000"/>
                </a:srgbClr>
              </a:gs>
              <a:gs pos="0">
                <a:schemeClr val="accent1">
                  <a:lumMod val="5000"/>
                  <a:lumOff val="95000"/>
                  <a:alpha val="0"/>
                </a:schemeClr>
              </a:gs>
              <a:gs pos="100000">
                <a:schemeClr val="tx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6">
            <a:extLst>
              <a:ext uri="{FF2B5EF4-FFF2-40B4-BE49-F238E27FC236}">
                <a16:creationId xmlns:a16="http://schemas.microsoft.com/office/drawing/2014/main" xmlns="" id="{CF2955F6-B41F-E444-A458-261E17BFC6E6}"/>
              </a:ext>
            </a:extLst>
          </p:cNvPr>
          <p:cNvSpPr/>
          <p:nvPr userDrawn="1"/>
        </p:nvSpPr>
        <p:spPr>
          <a:xfrm rot="16200000" flipH="1" flipV="1">
            <a:off x="-1478057" y="1435676"/>
            <a:ext cx="6887817" cy="3956831"/>
          </a:xfrm>
          <a:custGeom>
            <a:avLst/>
            <a:gdLst>
              <a:gd name="connsiteX0" fmla="*/ 0 w 6887817"/>
              <a:gd name="connsiteY0" fmla="*/ 5125232 h 5125232"/>
              <a:gd name="connsiteX1" fmla="*/ 0 w 6887817"/>
              <a:gd name="connsiteY1" fmla="*/ 0 h 5125232"/>
              <a:gd name="connsiteX2" fmla="*/ 6887817 w 6887817"/>
              <a:gd name="connsiteY2" fmla="*/ 5125232 h 5125232"/>
              <a:gd name="connsiteX3" fmla="*/ 0 w 6887817"/>
              <a:gd name="connsiteY3" fmla="*/ 5125232 h 5125232"/>
              <a:gd name="connsiteX0" fmla="*/ 67734 w 6955551"/>
              <a:gd name="connsiteY0" fmla="*/ 3008565 h 3008565"/>
              <a:gd name="connsiteX1" fmla="*/ 0 w 6955551"/>
              <a:gd name="connsiteY1" fmla="*/ 0 h 3008565"/>
              <a:gd name="connsiteX2" fmla="*/ 6955551 w 6955551"/>
              <a:gd name="connsiteY2" fmla="*/ 3008565 h 3008565"/>
              <a:gd name="connsiteX3" fmla="*/ 67734 w 6955551"/>
              <a:gd name="connsiteY3" fmla="*/ 3008565 h 3008565"/>
              <a:gd name="connsiteX0" fmla="*/ 0 w 6887817"/>
              <a:gd name="connsiteY0" fmla="*/ 3956831 h 3956831"/>
              <a:gd name="connsiteX1" fmla="*/ 33866 w 6887817"/>
              <a:gd name="connsiteY1" fmla="*/ 0 h 3956831"/>
              <a:gd name="connsiteX2" fmla="*/ 6887817 w 6887817"/>
              <a:gd name="connsiteY2" fmla="*/ 3956831 h 3956831"/>
              <a:gd name="connsiteX3" fmla="*/ 0 w 6887817"/>
              <a:gd name="connsiteY3" fmla="*/ 3956831 h 3956831"/>
              <a:gd name="connsiteX0" fmla="*/ 0 w 6887817"/>
              <a:gd name="connsiteY0" fmla="*/ 3956831 h 3956831"/>
              <a:gd name="connsiteX1" fmla="*/ 33866 w 6887817"/>
              <a:gd name="connsiteY1" fmla="*/ 0 h 3956831"/>
              <a:gd name="connsiteX2" fmla="*/ 6887817 w 6887817"/>
              <a:gd name="connsiteY2" fmla="*/ 3956831 h 3956831"/>
              <a:gd name="connsiteX3" fmla="*/ 0 w 6887817"/>
              <a:gd name="connsiteY3" fmla="*/ 3956831 h 3956831"/>
            </a:gdLst>
            <a:ahLst/>
            <a:cxnLst>
              <a:cxn ang="0">
                <a:pos x="connsiteX0" y="connsiteY0"/>
              </a:cxn>
              <a:cxn ang="0">
                <a:pos x="connsiteX1" y="connsiteY1"/>
              </a:cxn>
              <a:cxn ang="0">
                <a:pos x="connsiteX2" y="connsiteY2"/>
              </a:cxn>
              <a:cxn ang="0">
                <a:pos x="connsiteX3" y="connsiteY3"/>
              </a:cxn>
            </a:cxnLst>
            <a:rect l="l" t="t" r="r" b="b"/>
            <a:pathLst>
              <a:path w="6887817" h="3956831">
                <a:moveTo>
                  <a:pt x="0" y="3956831"/>
                </a:moveTo>
                <a:lnTo>
                  <a:pt x="33866" y="0"/>
                </a:lnTo>
                <a:lnTo>
                  <a:pt x="6887817" y="3956831"/>
                </a:lnTo>
                <a:lnTo>
                  <a:pt x="0" y="3956831"/>
                </a:lnTo>
                <a:close/>
              </a:path>
            </a:pathLst>
          </a:custGeom>
          <a:solidFill>
            <a:srgbClr val="EB5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5542AA98-DAE9-A946-A065-665CCD57E073}"/>
              </a:ext>
            </a:extLst>
          </p:cNvPr>
          <p:cNvPicPr>
            <a:picLocks noChangeAspect="1"/>
          </p:cNvPicPr>
          <p:nvPr userDrawn="1"/>
        </p:nvPicPr>
        <p:blipFill>
          <a:blip r:embed="rId3"/>
          <a:stretch>
            <a:fillRect/>
          </a:stretch>
        </p:blipFill>
        <p:spPr>
          <a:xfrm>
            <a:off x="522543" y="400147"/>
            <a:ext cx="1672713" cy="1672713"/>
          </a:xfrm>
          <a:prstGeom prst="rect">
            <a:avLst/>
          </a:prstGeom>
        </p:spPr>
      </p:pic>
      <p:sp>
        <p:nvSpPr>
          <p:cNvPr id="14" name="Right Triangle 13">
            <a:extLst>
              <a:ext uri="{FF2B5EF4-FFF2-40B4-BE49-F238E27FC236}">
                <a16:creationId xmlns:a16="http://schemas.microsoft.com/office/drawing/2014/main" xmlns="" id="{ECF3164D-9EE7-2344-94E5-E6D422A9ADCB}"/>
              </a:ext>
            </a:extLst>
          </p:cNvPr>
          <p:cNvSpPr/>
          <p:nvPr userDrawn="1"/>
        </p:nvSpPr>
        <p:spPr>
          <a:xfrm flipH="1" flipV="1">
            <a:off x="8268942" y="-8926"/>
            <a:ext cx="3924300" cy="128812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F167A850-436C-A54B-B4E4-F5A12B47BAD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6173" y="15202"/>
            <a:ext cx="12248911" cy="6863690"/>
          </a:xfrm>
          <a:prstGeom prst="rect">
            <a:avLst/>
          </a:prstGeom>
        </p:spPr>
      </p:pic>
    </p:spTree>
    <p:extLst>
      <p:ext uri="{BB962C8B-B14F-4D97-AF65-F5344CB8AC3E}">
        <p14:creationId xmlns:p14="http://schemas.microsoft.com/office/powerpoint/2010/main" val="341070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CED4963-E985-44C4-B8C4-FDD613B7C2F8}" type="datetime1">
              <a:rPr lang="en-US" smtClean="0"/>
              <a:t>13/02/20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4851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D291B17-9318-49DB-B28B-6E5994AE9581}" type="datetime1">
              <a:rPr lang="en-US" smtClean="0"/>
              <a:t>13/02/20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40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1D80BDA-181B-424D-BF8B-BB954DCAD63F}"/>
              </a:ext>
            </a:extLst>
          </p:cNvPr>
          <p:cNvSpPr/>
          <p:nvPr userDrawn="1"/>
        </p:nvSpPr>
        <p:spPr>
          <a:xfrm>
            <a:off x="-12564" y="-29817"/>
            <a:ext cx="12204564" cy="688781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Triangle 16">
            <a:extLst>
              <a:ext uri="{FF2B5EF4-FFF2-40B4-BE49-F238E27FC236}">
                <a16:creationId xmlns:a16="http://schemas.microsoft.com/office/drawing/2014/main" xmlns="" id="{0C91BB14-8A00-E647-91DC-795CB7991D13}"/>
              </a:ext>
            </a:extLst>
          </p:cNvPr>
          <p:cNvSpPr/>
          <p:nvPr userDrawn="1"/>
        </p:nvSpPr>
        <p:spPr>
          <a:xfrm rot="16200000" flipH="1" flipV="1">
            <a:off x="-109115" y="61412"/>
            <a:ext cx="6893140" cy="6700035"/>
          </a:xfrm>
          <a:custGeom>
            <a:avLst/>
            <a:gdLst>
              <a:gd name="connsiteX0" fmla="*/ 0 w 6887817"/>
              <a:gd name="connsiteY0" fmla="*/ 5125232 h 5125232"/>
              <a:gd name="connsiteX1" fmla="*/ 0 w 6887817"/>
              <a:gd name="connsiteY1" fmla="*/ 0 h 5125232"/>
              <a:gd name="connsiteX2" fmla="*/ 6887817 w 6887817"/>
              <a:gd name="connsiteY2" fmla="*/ 5125232 h 5125232"/>
              <a:gd name="connsiteX3" fmla="*/ 0 w 6887817"/>
              <a:gd name="connsiteY3" fmla="*/ 5125232 h 5125232"/>
              <a:gd name="connsiteX0" fmla="*/ 67734 w 6955551"/>
              <a:gd name="connsiteY0" fmla="*/ 3008565 h 3008565"/>
              <a:gd name="connsiteX1" fmla="*/ 0 w 6955551"/>
              <a:gd name="connsiteY1" fmla="*/ 0 h 3008565"/>
              <a:gd name="connsiteX2" fmla="*/ 6955551 w 6955551"/>
              <a:gd name="connsiteY2" fmla="*/ 3008565 h 3008565"/>
              <a:gd name="connsiteX3" fmla="*/ 67734 w 6955551"/>
              <a:gd name="connsiteY3" fmla="*/ 3008565 h 3008565"/>
              <a:gd name="connsiteX0" fmla="*/ 0 w 6887817"/>
              <a:gd name="connsiteY0" fmla="*/ 3956831 h 3956831"/>
              <a:gd name="connsiteX1" fmla="*/ 33866 w 6887817"/>
              <a:gd name="connsiteY1" fmla="*/ 0 h 3956831"/>
              <a:gd name="connsiteX2" fmla="*/ 6887817 w 6887817"/>
              <a:gd name="connsiteY2" fmla="*/ 3956831 h 3956831"/>
              <a:gd name="connsiteX3" fmla="*/ 0 w 6887817"/>
              <a:gd name="connsiteY3" fmla="*/ 3956831 h 3956831"/>
              <a:gd name="connsiteX0" fmla="*/ 0 w 6887817"/>
              <a:gd name="connsiteY0" fmla="*/ 3956831 h 3956831"/>
              <a:gd name="connsiteX1" fmla="*/ 33866 w 6887817"/>
              <a:gd name="connsiteY1" fmla="*/ 0 h 3956831"/>
              <a:gd name="connsiteX2" fmla="*/ 6887817 w 6887817"/>
              <a:gd name="connsiteY2" fmla="*/ 3956831 h 3956831"/>
              <a:gd name="connsiteX3" fmla="*/ 0 w 6887817"/>
              <a:gd name="connsiteY3" fmla="*/ 3956831 h 3956831"/>
              <a:gd name="connsiteX0" fmla="*/ 0 w 6887817"/>
              <a:gd name="connsiteY0" fmla="*/ 6569402 h 6569402"/>
              <a:gd name="connsiteX1" fmla="*/ 33866 w 6887817"/>
              <a:gd name="connsiteY1" fmla="*/ 0 h 6569402"/>
              <a:gd name="connsiteX2" fmla="*/ 6887817 w 6887817"/>
              <a:gd name="connsiteY2" fmla="*/ 6569402 h 6569402"/>
              <a:gd name="connsiteX3" fmla="*/ 0 w 6887817"/>
              <a:gd name="connsiteY3" fmla="*/ 6569402 h 6569402"/>
              <a:gd name="connsiteX0" fmla="*/ 5323 w 6893140"/>
              <a:gd name="connsiteY0" fmla="*/ 6700035 h 6700035"/>
              <a:gd name="connsiteX1" fmla="*/ 0 w 6893140"/>
              <a:gd name="connsiteY1" fmla="*/ 0 h 6700035"/>
              <a:gd name="connsiteX2" fmla="*/ 6893140 w 6893140"/>
              <a:gd name="connsiteY2" fmla="*/ 6700035 h 6700035"/>
              <a:gd name="connsiteX3" fmla="*/ 5323 w 6893140"/>
              <a:gd name="connsiteY3" fmla="*/ 6700035 h 6700035"/>
            </a:gdLst>
            <a:ahLst/>
            <a:cxnLst>
              <a:cxn ang="0">
                <a:pos x="connsiteX0" y="connsiteY0"/>
              </a:cxn>
              <a:cxn ang="0">
                <a:pos x="connsiteX1" y="connsiteY1"/>
              </a:cxn>
              <a:cxn ang="0">
                <a:pos x="connsiteX2" y="connsiteY2"/>
              </a:cxn>
              <a:cxn ang="0">
                <a:pos x="connsiteX3" y="connsiteY3"/>
              </a:cxn>
            </a:cxnLst>
            <a:rect l="l" t="t" r="r" b="b"/>
            <a:pathLst>
              <a:path w="6893140" h="6700035">
                <a:moveTo>
                  <a:pt x="5323" y="6700035"/>
                </a:moveTo>
                <a:cubicBezTo>
                  <a:pt x="3549" y="4466690"/>
                  <a:pt x="1774" y="2233345"/>
                  <a:pt x="0" y="0"/>
                </a:cubicBezTo>
                <a:lnTo>
                  <a:pt x="6893140" y="6700035"/>
                </a:lnTo>
                <a:lnTo>
                  <a:pt x="5323" y="6700035"/>
                </a:lnTo>
                <a:close/>
              </a:path>
            </a:pathLst>
          </a:custGeom>
          <a:solidFill>
            <a:srgbClr val="EB5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5B4CD27A-07ED-4246-AC22-65D7448FDE10}"/>
              </a:ext>
            </a:extLst>
          </p:cNvPr>
          <p:cNvPicPr>
            <a:picLocks noChangeAspect="1"/>
          </p:cNvPicPr>
          <p:nvPr userDrawn="1"/>
        </p:nvPicPr>
        <p:blipFill>
          <a:blip r:embed="rId2"/>
          <a:stretch>
            <a:fillRect/>
          </a:stretch>
        </p:blipFill>
        <p:spPr>
          <a:xfrm>
            <a:off x="522543" y="400147"/>
            <a:ext cx="1672713" cy="1672713"/>
          </a:xfrm>
          <a:prstGeom prst="rect">
            <a:avLst/>
          </a:prstGeom>
        </p:spPr>
      </p:pic>
      <p:pic>
        <p:nvPicPr>
          <p:cNvPr id="10" name="Picture 9" descr="A close up of a logo&#10;&#10;Description automatically generated">
            <a:extLst>
              <a:ext uri="{FF2B5EF4-FFF2-40B4-BE49-F238E27FC236}">
                <a16:creationId xmlns:a16="http://schemas.microsoft.com/office/drawing/2014/main" xmlns="" id="{16D8B699-6BA4-9C4C-9331-6C380D63AA84}"/>
              </a:ext>
            </a:extLst>
          </p:cNvPr>
          <p:cNvPicPr>
            <a:picLocks noChangeAspect="1"/>
          </p:cNvPicPr>
          <p:nvPr userDrawn="1"/>
        </p:nvPicPr>
        <p:blipFill rotWithShape="1">
          <a:blip r:embed="rId3"/>
          <a:srcRect l="55353" t="28116"/>
          <a:stretch/>
        </p:blipFill>
        <p:spPr>
          <a:xfrm>
            <a:off x="6758609" y="1938129"/>
            <a:ext cx="5443330" cy="4929809"/>
          </a:xfrm>
          <a:prstGeom prst="rect">
            <a:avLst/>
          </a:prstGeom>
        </p:spPr>
      </p:pic>
    </p:spTree>
    <p:extLst>
      <p:ext uri="{BB962C8B-B14F-4D97-AF65-F5344CB8AC3E}">
        <p14:creationId xmlns:p14="http://schemas.microsoft.com/office/powerpoint/2010/main" val="566832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llenge first slid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xmlns="" id="{D329AA63-7EC8-164C-8299-3B035123966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9899" b="22523"/>
          <a:stretch/>
        </p:blipFill>
        <p:spPr>
          <a:xfrm>
            <a:off x="7302842" y="0"/>
            <a:ext cx="4889157" cy="5313405"/>
          </a:xfrm>
          <a:prstGeom prst="rect">
            <a:avLst/>
          </a:prstGeom>
        </p:spPr>
      </p:pic>
    </p:spTree>
    <p:extLst>
      <p:ext uri="{BB962C8B-B14F-4D97-AF65-F5344CB8AC3E}">
        <p14:creationId xmlns:p14="http://schemas.microsoft.com/office/powerpoint/2010/main" val="4021336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llenge second slide">
    <p:spTree>
      <p:nvGrpSpPr>
        <p:cNvPr id="1" name=""/>
        <p:cNvGrpSpPr/>
        <p:nvPr/>
      </p:nvGrpSpPr>
      <p:grpSpPr>
        <a:xfrm>
          <a:off x="0" y="0"/>
          <a:ext cx="0" cy="0"/>
          <a:chOff x="0" y="0"/>
          <a:chExt cx="0" cy="0"/>
        </a:xfrm>
      </p:grpSpPr>
      <p:pic>
        <p:nvPicPr>
          <p:cNvPr id="11" name="Picture 10" descr="A picture containing cat&#10;&#10;Description automatically generated">
            <a:extLst>
              <a:ext uri="{FF2B5EF4-FFF2-40B4-BE49-F238E27FC236}">
                <a16:creationId xmlns:a16="http://schemas.microsoft.com/office/drawing/2014/main" xmlns="" id="{2C2735AD-511A-1A41-B7B7-5F3F44F73E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004" r="70101"/>
          <a:stretch/>
        </p:blipFill>
        <p:spPr>
          <a:xfrm>
            <a:off x="0" y="3223512"/>
            <a:ext cx="3645243" cy="3634487"/>
          </a:xfrm>
          <a:prstGeom prst="rect">
            <a:avLst/>
          </a:prstGeom>
        </p:spPr>
      </p:pic>
    </p:spTree>
    <p:extLst>
      <p:ext uri="{BB962C8B-B14F-4D97-AF65-F5344CB8AC3E}">
        <p14:creationId xmlns:p14="http://schemas.microsoft.com/office/powerpoint/2010/main" val="2909322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llenge second slide with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BC13C017-1D28-7448-BA81-AE0583E98931}"/>
              </a:ext>
            </a:extLst>
          </p:cNvPr>
          <p:cNvSpPr>
            <a:spLocks noGrp="1"/>
          </p:cNvSpPr>
          <p:nvPr>
            <p:ph type="pic" sz="quarter" idx="10"/>
          </p:nvPr>
        </p:nvSpPr>
        <p:spPr>
          <a:xfrm>
            <a:off x="6190883" y="-26127"/>
            <a:ext cx="5983696" cy="6892835"/>
          </a:xfrm>
          <a:custGeom>
            <a:avLst/>
            <a:gdLst>
              <a:gd name="connsiteX0" fmla="*/ 0 w 5983696"/>
              <a:gd name="connsiteY0" fmla="*/ 0 h 6884126"/>
              <a:gd name="connsiteX1" fmla="*/ 5983696 w 5983696"/>
              <a:gd name="connsiteY1" fmla="*/ 0 h 6884126"/>
              <a:gd name="connsiteX2" fmla="*/ 5983696 w 5983696"/>
              <a:gd name="connsiteY2" fmla="*/ 6884126 h 6884126"/>
              <a:gd name="connsiteX3" fmla="*/ 0 w 5983696"/>
              <a:gd name="connsiteY3" fmla="*/ 6884126 h 6884126"/>
              <a:gd name="connsiteX4" fmla="*/ 0 w 5983696"/>
              <a:gd name="connsiteY4" fmla="*/ 0 h 6884126"/>
              <a:gd name="connsiteX0" fmla="*/ 2116183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2116183 w 5983696"/>
              <a:gd name="connsiteY4" fmla="*/ 0 h 689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3696" h="6892835">
                <a:moveTo>
                  <a:pt x="2116183" y="0"/>
                </a:moveTo>
                <a:lnTo>
                  <a:pt x="5983696" y="8709"/>
                </a:lnTo>
                <a:lnTo>
                  <a:pt x="5983696" y="6892835"/>
                </a:lnTo>
                <a:lnTo>
                  <a:pt x="0" y="6892835"/>
                </a:lnTo>
                <a:lnTo>
                  <a:pt x="2116183" y="0"/>
                </a:lnTo>
                <a:close/>
              </a:path>
            </a:pathLst>
          </a:custGeom>
        </p:spPr>
        <p:txBody>
          <a:bodyPr/>
          <a:lstStyle/>
          <a:p>
            <a:endParaRPr lang="en-US"/>
          </a:p>
        </p:txBody>
      </p:sp>
      <p:pic>
        <p:nvPicPr>
          <p:cNvPr id="5" name="Picture 4" descr="A picture containing cat&#10;&#10;Description automatically generated">
            <a:extLst>
              <a:ext uri="{FF2B5EF4-FFF2-40B4-BE49-F238E27FC236}">
                <a16:creationId xmlns:a16="http://schemas.microsoft.com/office/drawing/2014/main" xmlns="" id="{D68F57B4-C45F-704E-BBFC-A6598A4E6B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004" r="70101"/>
          <a:stretch/>
        </p:blipFill>
        <p:spPr>
          <a:xfrm>
            <a:off x="0" y="3223512"/>
            <a:ext cx="3645243" cy="3634487"/>
          </a:xfrm>
          <a:prstGeom prst="rect">
            <a:avLst/>
          </a:prstGeom>
        </p:spPr>
      </p:pic>
    </p:spTree>
    <p:extLst>
      <p:ext uri="{BB962C8B-B14F-4D97-AF65-F5344CB8AC3E}">
        <p14:creationId xmlns:p14="http://schemas.microsoft.com/office/powerpoint/2010/main" val="366341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llenge thir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BC25CCD-E72F-5F4E-B4DB-BB0690072602}"/>
              </a:ext>
            </a:extLst>
          </p:cNvPr>
          <p:cNvSpPr/>
          <p:nvPr userDrawn="1"/>
        </p:nvSpPr>
        <p:spPr>
          <a:xfrm>
            <a:off x="0" y="0"/>
            <a:ext cx="12198926"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picture containing cat&#10;&#10;Description automatically generated">
            <a:extLst>
              <a:ext uri="{FF2B5EF4-FFF2-40B4-BE49-F238E27FC236}">
                <a16:creationId xmlns:a16="http://schemas.microsoft.com/office/drawing/2014/main" xmlns="" id="{F69E6B97-6CF0-164B-9069-7CD148634B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5405" r="68587"/>
          <a:stretch/>
        </p:blipFill>
        <p:spPr>
          <a:xfrm>
            <a:off x="0" y="3113902"/>
            <a:ext cx="3829814" cy="3744097"/>
          </a:xfrm>
          <a:prstGeom prst="rect">
            <a:avLst/>
          </a:prstGeom>
        </p:spPr>
      </p:pic>
      <p:sp>
        <p:nvSpPr>
          <p:cNvPr id="13" name="Picture Placeholder 8">
            <a:extLst>
              <a:ext uri="{FF2B5EF4-FFF2-40B4-BE49-F238E27FC236}">
                <a16:creationId xmlns:a16="http://schemas.microsoft.com/office/drawing/2014/main" xmlns="" id="{1B9F9320-FF35-394E-A4DF-E4A57697B64D}"/>
              </a:ext>
            </a:extLst>
          </p:cNvPr>
          <p:cNvSpPr>
            <a:spLocks noGrp="1"/>
          </p:cNvSpPr>
          <p:nvPr>
            <p:ph type="pic" sz="quarter" idx="10"/>
          </p:nvPr>
        </p:nvSpPr>
        <p:spPr>
          <a:xfrm>
            <a:off x="6190883" y="-26127"/>
            <a:ext cx="5983696" cy="6892835"/>
          </a:xfrm>
          <a:custGeom>
            <a:avLst/>
            <a:gdLst>
              <a:gd name="connsiteX0" fmla="*/ 0 w 5983696"/>
              <a:gd name="connsiteY0" fmla="*/ 0 h 6884126"/>
              <a:gd name="connsiteX1" fmla="*/ 5983696 w 5983696"/>
              <a:gd name="connsiteY1" fmla="*/ 0 h 6884126"/>
              <a:gd name="connsiteX2" fmla="*/ 5983696 w 5983696"/>
              <a:gd name="connsiteY2" fmla="*/ 6884126 h 6884126"/>
              <a:gd name="connsiteX3" fmla="*/ 0 w 5983696"/>
              <a:gd name="connsiteY3" fmla="*/ 6884126 h 6884126"/>
              <a:gd name="connsiteX4" fmla="*/ 0 w 5983696"/>
              <a:gd name="connsiteY4" fmla="*/ 0 h 6884126"/>
              <a:gd name="connsiteX0" fmla="*/ 2116183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2116183 w 5983696"/>
              <a:gd name="connsiteY4" fmla="*/ 0 h 689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3696" h="6892835">
                <a:moveTo>
                  <a:pt x="2116183" y="0"/>
                </a:moveTo>
                <a:lnTo>
                  <a:pt x="5983696" y="8709"/>
                </a:lnTo>
                <a:lnTo>
                  <a:pt x="5983696" y="6892835"/>
                </a:lnTo>
                <a:lnTo>
                  <a:pt x="0" y="6892835"/>
                </a:lnTo>
                <a:lnTo>
                  <a:pt x="2116183" y="0"/>
                </a:lnTo>
                <a:close/>
              </a:path>
            </a:pathLst>
          </a:custGeom>
        </p:spPr>
        <p:txBody>
          <a:bodyPr/>
          <a:lstStyle/>
          <a:p>
            <a:endParaRPr lang="en-US"/>
          </a:p>
        </p:txBody>
      </p:sp>
    </p:spTree>
    <p:extLst>
      <p:ext uri="{BB962C8B-B14F-4D97-AF65-F5344CB8AC3E}">
        <p14:creationId xmlns:p14="http://schemas.microsoft.com/office/powerpoint/2010/main" val="2671243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DB4ED54-5B5E-4A04-93D3-5772E3CE3818}" type="datetime1">
              <a:rPr lang="en-US" smtClean="0"/>
              <a:t>13/02/20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68920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13/02/20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4389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13/02/20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5672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91B17-9318-49DB-B28B-6E5994AE9581}" type="datetime1">
              <a:rPr lang="en-US" smtClean="0"/>
              <a:t>13/02/20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647579"/>
      </p:ext>
    </p:extLst>
  </p:cSld>
  <p:clrMap bg1="lt1" tx1="dk1" bg2="lt2" tx2="dk2" accent1="accent1" accent2="accent2" accent3="accent3" accent4="accent4" accent5="accent5" accent6="accent6" hlink="hlink" folHlink="folHlink"/>
  <p:sldLayoutIdLst>
    <p:sldLayoutId id="2147483692" r:id="rId1"/>
    <p:sldLayoutId id="2147483690" r:id="rId2"/>
    <p:sldLayoutId id="2147483688" r:id="rId3"/>
    <p:sldLayoutId id="2147483689" r:id="rId4"/>
    <p:sldLayoutId id="2147483694" r:id="rId5"/>
    <p:sldLayoutId id="2147483691" r:id="rId6"/>
    <p:sldLayoutId id="2147483693" r:id="rId7"/>
    <p:sldLayoutId id="2147483695" r:id="rId8"/>
    <p:sldLayoutId id="2147483696" r:id="rId9"/>
    <p:sldLayoutId id="2147483697" r:id="rId10"/>
    <p:sldLayoutId id="2147483698"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jfif"/><Relationship Id="rId7" Type="http://schemas.openxmlformats.org/officeDocument/2006/relationships/image" Target="../media/image12.jfif"/><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DDF26A2A-6431-5348-BA3D-ABFD40AF0210}"/>
              </a:ext>
            </a:extLst>
          </p:cNvPr>
          <p:cNvSpPr txBox="1"/>
          <p:nvPr/>
        </p:nvSpPr>
        <p:spPr>
          <a:xfrm>
            <a:off x="2063107" y="3013501"/>
            <a:ext cx="9059518" cy="830997"/>
          </a:xfrm>
          <a:prstGeom prst="rect">
            <a:avLst/>
          </a:prstGeom>
          <a:noFill/>
        </p:spPr>
        <p:txBody>
          <a:bodyPr wrap="square" rtlCol="0">
            <a:spAutoFit/>
          </a:bodyPr>
          <a:lstStyle/>
          <a:p>
            <a:r>
              <a:rPr lang="en-GB" sz="4800" dirty="0">
                <a:solidFill>
                  <a:schemeClr val="bg1"/>
                </a:solidFill>
                <a:latin typeface="Impact" panose="020B0806030902050204" pitchFamily="34" charset="0"/>
              </a:rPr>
              <a:t>CHALLENGE 1</a:t>
            </a:r>
          </a:p>
        </p:txBody>
      </p:sp>
    </p:spTree>
    <p:extLst>
      <p:ext uri="{BB962C8B-B14F-4D97-AF65-F5344CB8AC3E}">
        <p14:creationId xmlns:p14="http://schemas.microsoft.com/office/powerpoint/2010/main" val="28966959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EF8F67-7703-684B-A631-44D8CF3832BB}"/>
              </a:ext>
            </a:extLst>
          </p:cNvPr>
          <p:cNvSpPr txBox="1">
            <a:spLocks/>
          </p:cNvSpPr>
          <p:nvPr/>
        </p:nvSpPr>
        <p:spPr>
          <a:xfrm>
            <a:off x="310518" y="487550"/>
            <a:ext cx="5097232" cy="6557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latin typeface="Impact" panose="020B0806030902050204" pitchFamily="34" charset="0"/>
                <a:cs typeface="Arial" panose="020B0604020202020204" pitchFamily="34" charset="0"/>
              </a:rPr>
              <a:t>CHALLENGE </a:t>
            </a:r>
            <a:r>
              <a:rPr lang="en-GB" sz="3200" dirty="0" smtClean="0">
                <a:latin typeface="Impact" panose="020B0806030902050204" pitchFamily="34" charset="0"/>
                <a:cs typeface="Arial" panose="020B0604020202020204" pitchFamily="34" charset="0"/>
              </a:rPr>
              <a:t>1</a:t>
            </a:r>
            <a:endParaRPr lang="en-GB" sz="3200" dirty="0">
              <a:latin typeface="Impact" panose="020B0806030902050204" pitchFamily="34" charset="0"/>
              <a:cs typeface="Arial" panose="020B0604020202020204" pitchFamily="34" charset="0"/>
            </a:endParaRPr>
          </a:p>
          <a:p>
            <a:pPr algn="l"/>
            <a:r>
              <a:rPr lang="en-GB" sz="3200" dirty="0">
                <a:solidFill>
                  <a:srgbClr val="EB5D0B"/>
                </a:solidFill>
                <a:latin typeface="Impact" panose="020B0806030902050204" pitchFamily="34" charset="0"/>
                <a:cs typeface="Arial" panose="020B0604020202020204" pitchFamily="34" charset="0"/>
              </a:rPr>
              <a:t>GET STARTED</a:t>
            </a:r>
          </a:p>
        </p:txBody>
      </p:sp>
      <p:pic>
        <p:nvPicPr>
          <p:cNvPr id="3" name="Picture 2" descr="A person on a bicycle&#10;&#10;Description automatically generated">
            <a:extLst>
              <a:ext uri="{FF2B5EF4-FFF2-40B4-BE49-F238E27FC236}">
                <a16:creationId xmlns:a16="http://schemas.microsoft.com/office/drawing/2014/main" xmlns="" id="{60DF9794-CAD7-1746-92D8-1CC1FE4420D4}"/>
              </a:ext>
            </a:extLst>
          </p:cNvPr>
          <p:cNvPicPr>
            <a:picLocks noChangeAspect="1"/>
          </p:cNvPicPr>
          <p:nvPr/>
        </p:nvPicPr>
        <p:blipFill rotWithShape="1">
          <a:blip r:embed="rId3">
            <a:extLst>
              <a:ext uri="{28A0092B-C50C-407E-A947-70E740481C1C}">
                <a14:useLocalDpi xmlns:a14="http://schemas.microsoft.com/office/drawing/2010/main" val="0"/>
              </a:ext>
            </a:extLst>
          </a:blip>
          <a:srcRect l="4767" r="2991"/>
          <a:stretch/>
        </p:blipFill>
        <p:spPr>
          <a:xfrm>
            <a:off x="310518" y="4056196"/>
            <a:ext cx="3113903" cy="2314254"/>
          </a:xfrm>
          <a:prstGeom prst="roundRect">
            <a:avLst>
              <a:gd name="adj" fmla="val 0"/>
            </a:avLst>
          </a:prstGeom>
        </p:spPr>
      </p:pic>
      <p:pic>
        <p:nvPicPr>
          <p:cNvPr id="4" name="Picture 3">
            <a:extLst>
              <a:ext uri="{FF2B5EF4-FFF2-40B4-BE49-F238E27FC236}">
                <a16:creationId xmlns:a16="http://schemas.microsoft.com/office/drawing/2014/main" xmlns="" id="{2BC91349-6AAE-BB43-8B42-4D26FDEA3C85}"/>
              </a:ext>
            </a:extLst>
          </p:cNvPr>
          <p:cNvPicPr>
            <a:picLocks noChangeAspect="1"/>
          </p:cNvPicPr>
          <p:nvPr/>
        </p:nvPicPr>
        <p:blipFill rotWithShape="1">
          <a:blip r:embed="rId4">
            <a:extLst>
              <a:ext uri="{28A0092B-C50C-407E-A947-70E740481C1C}">
                <a14:useLocalDpi xmlns:a14="http://schemas.microsoft.com/office/drawing/2010/main" val="0"/>
              </a:ext>
            </a:extLst>
          </a:blip>
          <a:srcRect l="9997" t="9880" r="8923" b="4496"/>
          <a:stretch/>
        </p:blipFill>
        <p:spPr>
          <a:xfrm>
            <a:off x="7022309" y="1544595"/>
            <a:ext cx="3047999" cy="4825855"/>
          </a:xfrm>
          <a:prstGeom prst="roundRect">
            <a:avLst>
              <a:gd name="adj" fmla="val 0"/>
            </a:avLst>
          </a:prstGeom>
        </p:spPr>
      </p:pic>
      <p:pic>
        <p:nvPicPr>
          <p:cNvPr id="5" name="Picture 4" descr="A person is swinging a racket at a ball&#10;&#10;Description automatically generated">
            <a:extLst>
              <a:ext uri="{FF2B5EF4-FFF2-40B4-BE49-F238E27FC236}">
                <a16:creationId xmlns:a16="http://schemas.microsoft.com/office/drawing/2014/main" xmlns="" id="{2BCD82FB-65FB-8849-ADFA-4C9D28EE9802}"/>
              </a:ext>
            </a:extLst>
          </p:cNvPr>
          <p:cNvPicPr>
            <a:picLocks noChangeAspect="1"/>
          </p:cNvPicPr>
          <p:nvPr/>
        </p:nvPicPr>
        <p:blipFill rotWithShape="1">
          <a:blip r:embed="rId5">
            <a:extLst>
              <a:ext uri="{28A0092B-C50C-407E-A947-70E740481C1C}">
                <a14:useLocalDpi xmlns:a14="http://schemas.microsoft.com/office/drawing/2010/main" val="0"/>
              </a:ext>
            </a:extLst>
          </a:blip>
          <a:srcRect l="26708" r="32433" b="4576"/>
          <a:stretch/>
        </p:blipFill>
        <p:spPr>
          <a:xfrm>
            <a:off x="3666414" y="1532107"/>
            <a:ext cx="3113902" cy="4838344"/>
          </a:xfrm>
          <a:prstGeom prst="roundRect">
            <a:avLst>
              <a:gd name="adj" fmla="val 9921"/>
            </a:avLst>
          </a:prstGeom>
          <a:blipFill>
            <a:blip r:embed="rId6"/>
            <a:stretch>
              <a:fillRect l="-14462" t="-335" b="-1"/>
            </a:stretch>
          </a:blipFill>
        </p:spPr>
      </p:pic>
      <p:sp>
        <p:nvSpPr>
          <p:cNvPr id="6" name="Rounded Rectangle 5">
            <a:extLst>
              <a:ext uri="{FF2B5EF4-FFF2-40B4-BE49-F238E27FC236}">
                <a16:creationId xmlns:a16="http://schemas.microsoft.com/office/drawing/2014/main" xmlns="" id="{3D512EAA-6C4C-FF4C-A35F-51E9C713C47E}"/>
              </a:ext>
            </a:extLst>
          </p:cNvPr>
          <p:cNvSpPr/>
          <p:nvPr/>
        </p:nvSpPr>
        <p:spPr>
          <a:xfrm>
            <a:off x="310519" y="1540935"/>
            <a:ext cx="3113902" cy="2314253"/>
          </a:xfrm>
          <a:prstGeom prst="roundRect">
            <a:avLst>
              <a:gd name="adj" fmla="val 0"/>
            </a:avLst>
          </a:prstGeom>
          <a:blipFill>
            <a:blip r:embed="rId6"/>
            <a:stretch>
              <a:fillRect l="-14462" t="-335" b="-1"/>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xmlns="" id="{199BEAF0-8E9F-AD49-BC37-9B01D878AB71}"/>
              </a:ext>
            </a:extLst>
          </p:cNvPr>
          <p:cNvSpPr/>
          <p:nvPr/>
        </p:nvSpPr>
        <p:spPr>
          <a:xfrm>
            <a:off x="3666414" y="1532107"/>
            <a:ext cx="3113902" cy="4838343"/>
          </a:xfrm>
          <a:prstGeom prst="roundRect">
            <a:avLst>
              <a:gd name="adj" fmla="val 0"/>
            </a:avLst>
          </a:prstGeom>
          <a:blipFill>
            <a:blip r:embed="rId7"/>
            <a:stretch>
              <a:fillRect l="-91972" t="-3375" r="-29158"/>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1053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xmlns="" id="{B11AA248-1A12-F047-92A6-98C93390E8F3}"/>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489" r="36747"/>
          <a:stretch/>
        </p:blipFill>
        <p:spPr>
          <a:xfrm>
            <a:off x="6203583" y="-26127"/>
            <a:ext cx="5983696" cy="6892835"/>
          </a:xfrm>
        </p:spPr>
      </p:pic>
      <p:sp>
        <p:nvSpPr>
          <p:cNvPr id="3" name="Title 1">
            <a:extLst>
              <a:ext uri="{FF2B5EF4-FFF2-40B4-BE49-F238E27FC236}">
                <a16:creationId xmlns:a16="http://schemas.microsoft.com/office/drawing/2014/main" xmlns="" id="{EDA36B4A-18C1-2443-9B3F-907FABD8979C}"/>
              </a:ext>
            </a:extLst>
          </p:cNvPr>
          <p:cNvSpPr txBox="1">
            <a:spLocks/>
          </p:cNvSpPr>
          <p:nvPr/>
        </p:nvSpPr>
        <p:spPr>
          <a:xfrm>
            <a:off x="310518" y="487550"/>
            <a:ext cx="5097232" cy="6557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latin typeface="Impact" panose="020B0806030902050204" pitchFamily="34" charset="0"/>
                <a:cs typeface="Arial" panose="020B0604020202020204" pitchFamily="34" charset="0"/>
              </a:rPr>
              <a:t>CHALLENGE </a:t>
            </a:r>
            <a:r>
              <a:rPr lang="en-GB" sz="3200" dirty="0" smtClean="0">
                <a:latin typeface="Impact" panose="020B0806030902050204" pitchFamily="34" charset="0"/>
                <a:cs typeface="Arial" panose="020B0604020202020204" pitchFamily="34" charset="0"/>
              </a:rPr>
              <a:t>1</a:t>
            </a:r>
            <a:endParaRPr lang="en-GB" sz="3200" dirty="0">
              <a:latin typeface="Impact" panose="020B0806030902050204" pitchFamily="34" charset="0"/>
              <a:cs typeface="Arial" panose="020B0604020202020204" pitchFamily="34" charset="0"/>
            </a:endParaRPr>
          </a:p>
          <a:p>
            <a:pPr algn="l"/>
            <a:r>
              <a:rPr lang="en-GB" sz="3200" dirty="0">
                <a:solidFill>
                  <a:srgbClr val="EB5D0B"/>
                </a:solidFill>
                <a:latin typeface="Impact" panose="020B0806030902050204" pitchFamily="34" charset="0"/>
                <a:cs typeface="Arial" panose="020B0604020202020204" pitchFamily="34" charset="0"/>
              </a:rPr>
              <a:t>WHICH QUALITIES?</a:t>
            </a:r>
          </a:p>
        </p:txBody>
      </p:sp>
      <p:sp>
        <p:nvSpPr>
          <p:cNvPr id="6" name="TextBox 5">
            <a:extLst>
              <a:ext uri="{FF2B5EF4-FFF2-40B4-BE49-F238E27FC236}">
                <a16:creationId xmlns:a16="http://schemas.microsoft.com/office/drawing/2014/main" xmlns="" id="{61CAEA59-D778-6242-A234-84D09E86E9D8}"/>
              </a:ext>
            </a:extLst>
          </p:cNvPr>
          <p:cNvSpPr txBox="1"/>
          <p:nvPr/>
        </p:nvSpPr>
        <p:spPr>
          <a:xfrm>
            <a:off x="11650134" y="6333067"/>
            <a:ext cx="406400" cy="369332"/>
          </a:xfrm>
          <a:prstGeom prst="rect">
            <a:avLst/>
          </a:prstGeom>
          <a:noFill/>
        </p:spPr>
        <p:txBody>
          <a:bodyPr wrap="square" rtlCol="0">
            <a:spAutoFit/>
          </a:bodyPr>
          <a:lstStyle/>
          <a:p>
            <a:r>
              <a:rPr lang="en-US" dirty="0">
                <a:solidFill>
                  <a:schemeClr val="bg1"/>
                </a:solidFill>
                <a:latin typeface="Impact" panose="020B0806030902050204" pitchFamily="34" charset="0"/>
              </a:rPr>
              <a:t>11</a:t>
            </a:r>
          </a:p>
        </p:txBody>
      </p:sp>
      <p:sp>
        <p:nvSpPr>
          <p:cNvPr id="7" name="Rectangle 6">
            <a:extLst>
              <a:ext uri="{FF2B5EF4-FFF2-40B4-BE49-F238E27FC236}">
                <a16:creationId xmlns:a16="http://schemas.microsoft.com/office/drawing/2014/main" xmlns="" id="{4BAB3DD1-6CD7-FD47-85B0-0E8C5E8AF480}"/>
              </a:ext>
            </a:extLst>
          </p:cNvPr>
          <p:cNvSpPr/>
          <p:nvPr/>
        </p:nvSpPr>
        <p:spPr>
          <a:xfrm>
            <a:off x="1822621" y="1459230"/>
            <a:ext cx="4726460" cy="3939540"/>
          </a:xfrm>
          <a:prstGeom prst="rect">
            <a:avLst/>
          </a:prstGeom>
        </p:spPr>
        <p:txBody>
          <a:bodyPr wrap="square">
            <a:spAutoFit/>
          </a:bodyPr>
          <a:lstStyle/>
          <a:p>
            <a:pPr>
              <a:spcAft>
                <a:spcPts val="1200"/>
              </a:spcAft>
            </a:pPr>
            <a:r>
              <a:rPr lang="en-GB" sz="2000" b="1" dirty="0">
                <a:latin typeface="Arial" panose="020B0604020202020204" pitchFamily="34" charset="0"/>
              </a:rPr>
              <a:t>Team instructions</a:t>
            </a:r>
            <a:endParaRPr lang="en-GB" sz="2000" dirty="0">
              <a:latin typeface="Arial" panose="020B0604020202020204" pitchFamily="34" charset="0"/>
            </a:endParaRPr>
          </a:p>
          <a:p>
            <a:pPr marL="342900" indent="-342900">
              <a:spcAft>
                <a:spcPts val="1200"/>
              </a:spcAft>
              <a:buFont typeface="+mj-lt"/>
              <a:buAutoNum type="arabicPeriod"/>
            </a:pPr>
            <a:r>
              <a:rPr lang="en-GB" sz="2000" dirty="0">
                <a:latin typeface="Arial" panose="020B0604020202020204" pitchFamily="34" charset="0"/>
              </a:rPr>
              <a:t>On a large sheet of paper draw the outline of one person in your team.</a:t>
            </a:r>
          </a:p>
          <a:p>
            <a:pPr marL="342900" indent="-342900">
              <a:spcAft>
                <a:spcPts val="1200"/>
              </a:spcAft>
              <a:buFont typeface="+mj-lt"/>
              <a:buAutoNum type="arabicPeriod"/>
            </a:pPr>
            <a:r>
              <a:rPr lang="en-GB" sz="2000" dirty="0">
                <a:latin typeface="Arial" panose="020B0604020202020204" pitchFamily="34" charset="0"/>
              </a:rPr>
              <a:t>Inside the body outline write or draw all the physical things involved in playing tennis. Be ready to explain your suggestions.</a:t>
            </a:r>
          </a:p>
          <a:p>
            <a:pPr marL="342900" indent="-342900">
              <a:spcAft>
                <a:spcPts val="1200"/>
              </a:spcAft>
              <a:buFont typeface="+mj-lt"/>
              <a:buAutoNum type="arabicPeriod"/>
            </a:pPr>
            <a:r>
              <a:rPr lang="en-GB" sz="2000" dirty="0">
                <a:latin typeface="Arial" panose="020B0604020202020204" pitchFamily="34" charset="0"/>
              </a:rPr>
              <a:t>Outside the body write or draw all the </a:t>
            </a:r>
            <a:br>
              <a:rPr lang="en-GB" sz="2000" dirty="0">
                <a:latin typeface="Arial" panose="020B0604020202020204" pitchFamily="34" charset="0"/>
              </a:rPr>
            </a:br>
            <a:r>
              <a:rPr lang="en-GB" sz="2000" dirty="0">
                <a:latin typeface="Arial" panose="020B0604020202020204" pitchFamily="34" charset="0"/>
              </a:rPr>
              <a:t>other qualities you need to play tennis. Be ready to explain your suggestions.</a:t>
            </a:r>
            <a:endParaRPr lang="en-GB" sz="2000" dirty="0">
              <a:effectLst/>
              <a:latin typeface="Arial" panose="020B0604020202020204" pitchFamily="34" charset="0"/>
            </a:endParaRPr>
          </a:p>
        </p:txBody>
      </p:sp>
    </p:spTree>
    <p:extLst>
      <p:ext uri="{BB962C8B-B14F-4D97-AF65-F5344CB8AC3E}">
        <p14:creationId xmlns:p14="http://schemas.microsoft.com/office/powerpoint/2010/main" val="35569611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erson swinging a bat at a ball&#10;&#10;Description automatically generated">
            <a:extLst>
              <a:ext uri="{FF2B5EF4-FFF2-40B4-BE49-F238E27FC236}">
                <a16:creationId xmlns:a16="http://schemas.microsoft.com/office/drawing/2014/main" xmlns="" id="{3B2209B9-608E-624D-90DC-E6FEFA53AFE8}"/>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3076" r="40116"/>
          <a:stretch/>
        </p:blipFill>
        <p:spPr>
          <a:xfrm>
            <a:off x="6217010" y="-13427"/>
            <a:ext cx="5983696" cy="6892835"/>
          </a:xfrm>
        </p:spPr>
      </p:pic>
      <p:sp>
        <p:nvSpPr>
          <p:cNvPr id="15" name="Title 1">
            <a:extLst>
              <a:ext uri="{FF2B5EF4-FFF2-40B4-BE49-F238E27FC236}">
                <a16:creationId xmlns:a16="http://schemas.microsoft.com/office/drawing/2014/main" xmlns="" id="{C8EF492F-7748-624B-A212-7859EB10D885}"/>
              </a:ext>
            </a:extLst>
          </p:cNvPr>
          <p:cNvSpPr txBox="1">
            <a:spLocks/>
          </p:cNvSpPr>
          <p:nvPr/>
        </p:nvSpPr>
        <p:spPr>
          <a:xfrm>
            <a:off x="310518" y="487550"/>
            <a:ext cx="5097232" cy="6557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solidFill>
                  <a:schemeClr val="bg1"/>
                </a:solidFill>
                <a:latin typeface="Impact" panose="020B0806030902050204" pitchFamily="34" charset="0"/>
                <a:cs typeface="Arial" panose="020B0604020202020204" pitchFamily="34" charset="0"/>
              </a:rPr>
              <a:t>CHALLENGE </a:t>
            </a:r>
            <a:r>
              <a:rPr lang="en-GB" sz="3200" dirty="0" smtClean="0">
                <a:solidFill>
                  <a:schemeClr val="bg1"/>
                </a:solidFill>
                <a:latin typeface="Impact" panose="020B0806030902050204" pitchFamily="34" charset="0"/>
                <a:cs typeface="Arial" panose="020B0604020202020204" pitchFamily="34" charset="0"/>
              </a:rPr>
              <a:t>1</a:t>
            </a:r>
            <a:endParaRPr lang="en-GB" sz="3200" dirty="0">
              <a:solidFill>
                <a:schemeClr val="bg1"/>
              </a:solidFill>
              <a:latin typeface="Impact" panose="020B0806030902050204" pitchFamily="34" charset="0"/>
              <a:cs typeface="Arial" panose="020B0604020202020204" pitchFamily="34" charset="0"/>
            </a:endParaRPr>
          </a:p>
          <a:p>
            <a:pPr algn="l"/>
            <a:r>
              <a:rPr lang="en-GB" sz="3200" dirty="0">
                <a:solidFill>
                  <a:srgbClr val="EB5D0B"/>
                </a:solidFill>
                <a:latin typeface="Impact" panose="020B0806030902050204" pitchFamily="34" charset="0"/>
                <a:cs typeface="Arial" panose="020B0604020202020204" pitchFamily="34" charset="0"/>
              </a:rPr>
              <a:t>PEER REVIEW</a:t>
            </a:r>
          </a:p>
        </p:txBody>
      </p:sp>
      <p:sp>
        <p:nvSpPr>
          <p:cNvPr id="9" name="TextBox 8">
            <a:extLst>
              <a:ext uri="{FF2B5EF4-FFF2-40B4-BE49-F238E27FC236}">
                <a16:creationId xmlns:a16="http://schemas.microsoft.com/office/drawing/2014/main" xmlns="" id="{8F389684-7332-4D45-997F-48DB7722A5D7}"/>
              </a:ext>
            </a:extLst>
          </p:cNvPr>
          <p:cNvSpPr txBox="1"/>
          <p:nvPr/>
        </p:nvSpPr>
        <p:spPr>
          <a:xfrm>
            <a:off x="2421582" y="1656122"/>
            <a:ext cx="4300836" cy="8479244"/>
          </a:xfrm>
          <a:prstGeom prst="rect">
            <a:avLst/>
          </a:prstGeom>
          <a:noFill/>
        </p:spPr>
        <p:txBody>
          <a:bodyPr wrap="square" numCol="2" rtlCol="0">
            <a:spAutoFit/>
          </a:bodyPr>
          <a:lstStyle/>
          <a:p>
            <a:pPr>
              <a:spcAft>
                <a:spcPts val="1800"/>
              </a:spcAft>
            </a:pPr>
            <a:r>
              <a:rPr lang="en-GB" sz="2000" dirty="0">
                <a:solidFill>
                  <a:schemeClr val="bg1"/>
                </a:solidFill>
                <a:latin typeface="Arial" panose="020B0604020202020204" pitchFamily="34" charset="0"/>
                <a:cs typeface="Arial" panose="020B0604020202020204" pitchFamily="34" charset="0"/>
              </a:rPr>
              <a:t>encouraging</a:t>
            </a:r>
          </a:p>
          <a:p>
            <a:pPr>
              <a:spcAft>
                <a:spcPts val="1800"/>
              </a:spcAft>
            </a:pPr>
            <a:r>
              <a:rPr lang="en-GB" sz="2000" dirty="0">
                <a:solidFill>
                  <a:schemeClr val="bg1"/>
                </a:solidFill>
                <a:latin typeface="Arial" panose="020B0604020202020204" pitchFamily="34" charset="0"/>
                <a:cs typeface="Arial" panose="020B0604020202020204" pitchFamily="34" charset="0"/>
              </a:rPr>
              <a:t>respectful</a:t>
            </a:r>
          </a:p>
          <a:p>
            <a:pPr>
              <a:spcAft>
                <a:spcPts val="1800"/>
              </a:spcAft>
            </a:pPr>
            <a:r>
              <a:rPr lang="en-GB" sz="2000" dirty="0" smtClean="0">
                <a:solidFill>
                  <a:schemeClr val="bg1"/>
                </a:solidFill>
                <a:latin typeface="Arial" panose="020B0604020202020204" pitchFamily="34" charset="0"/>
                <a:cs typeface="Arial" panose="020B0604020202020204" pitchFamily="34" charset="0"/>
              </a:rPr>
              <a:t>persevering</a:t>
            </a:r>
            <a:endParaRPr lang="en-GB" sz="2000" dirty="0">
              <a:solidFill>
                <a:schemeClr val="bg1"/>
              </a:solidFill>
              <a:latin typeface="Arial" panose="020B0604020202020204" pitchFamily="34" charset="0"/>
              <a:cs typeface="Arial" panose="020B0604020202020204" pitchFamily="34" charset="0"/>
            </a:endParaRPr>
          </a:p>
          <a:p>
            <a:pPr>
              <a:spcAft>
                <a:spcPts val="1800"/>
              </a:spcAft>
            </a:pPr>
            <a:r>
              <a:rPr lang="en-GB" sz="2000" dirty="0">
                <a:solidFill>
                  <a:schemeClr val="bg1"/>
                </a:solidFill>
                <a:latin typeface="Arial" panose="020B0604020202020204" pitchFamily="34" charset="0"/>
                <a:cs typeface="Arial" panose="020B0604020202020204" pitchFamily="34" charset="0"/>
              </a:rPr>
              <a:t>motivated</a:t>
            </a:r>
          </a:p>
          <a:p>
            <a:pPr>
              <a:spcAft>
                <a:spcPts val="1800"/>
              </a:spcAft>
            </a:pPr>
            <a:r>
              <a:rPr lang="en-GB" sz="2000" dirty="0">
                <a:solidFill>
                  <a:schemeClr val="bg1"/>
                </a:solidFill>
                <a:latin typeface="Arial" panose="020B0604020202020204" pitchFamily="34" charset="0"/>
                <a:cs typeface="Arial" panose="020B0604020202020204" pitchFamily="34" charset="0"/>
              </a:rPr>
              <a:t>resilient</a:t>
            </a:r>
          </a:p>
          <a:p>
            <a:pPr>
              <a:spcAft>
                <a:spcPts val="1800"/>
              </a:spcAft>
            </a:pPr>
            <a:r>
              <a:rPr lang="en-GB" sz="2000" dirty="0">
                <a:solidFill>
                  <a:schemeClr val="bg1"/>
                </a:solidFill>
                <a:latin typeface="Arial" panose="020B0604020202020204" pitchFamily="34" charset="0"/>
                <a:cs typeface="Arial" panose="020B0604020202020204" pitchFamily="34" charset="0"/>
              </a:rPr>
              <a:t>determined</a:t>
            </a:r>
          </a:p>
          <a:p>
            <a:pPr>
              <a:spcAft>
                <a:spcPts val="1800"/>
              </a:spcAft>
            </a:pPr>
            <a:r>
              <a:rPr lang="en-GB" sz="2000" dirty="0">
                <a:solidFill>
                  <a:schemeClr val="bg1"/>
                </a:solidFill>
                <a:latin typeface="Arial" panose="020B0604020202020204" pitchFamily="34" charset="0"/>
                <a:cs typeface="Arial" panose="020B0604020202020204" pitchFamily="34" charset="0"/>
              </a:rPr>
              <a:t>passionate</a:t>
            </a:r>
          </a:p>
          <a:p>
            <a:pPr>
              <a:spcAft>
                <a:spcPts val="1800"/>
              </a:spcAft>
            </a:pPr>
            <a:endParaRPr lang="en-GB" sz="2000" dirty="0">
              <a:solidFill>
                <a:schemeClr val="bg1"/>
              </a:solidFill>
              <a:latin typeface="Arial" panose="020B0604020202020204" pitchFamily="34" charset="0"/>
              <a:cs typeface="Arial" panose="020B0604020202020204" pitchFamily="34" charset="0"/>
            </a:endParaRPr>
          </a:p>
          <a:p>
            <a:pPr>
              <a:spcAft>
                <a:spcPts val="1800"/>
              </a:spcAft>
            </a:pPr>
            <a:endParaRPr lang="en-GB" sz="2000" dirty="0">
              <a:solidFill>
                <a:schemeClr val="bg1"/>
              </a:solidFill>
              <a:latin typeface="Arial" panose="020B0604020202020204" pitchFamily="34" charset="0"/>
              <a:cs typeface="Arial" panose="020B0604020202020204" pitchFamily="34" charset="0"/>
            </a:endParaRPr>
          </a:p>
          <a:p>
            <a:pPr>
              <a:spcAft>
                <a:spcPts val="1800"/>
              </a:spcAft>
            </a:pPr>
            <a:endParaRPr lang="en-GB" sz="2000" dirty="0">
              <a:solidFill>
                <a:schemeClr val="bg1"/>
              </a:solidFill>
              <a:latin typeface="Arial" panose="020B0604020202020204" pitchFamily="34" charset="0"/>
              <a:cs typeface="Arial" panose="020B0604020202020204" pitchFamily="34" charset="0"/>
            </a:endParaRPr>
          </a:p>
          <a:p>
            <a:pPr>
              <a:spcAft>
                <a:spcPts val="1800"/>
              </a:spcAft>
            </a:pPr>
            <a:endParaRPr lang="en-GB" sz="2000" dirty="0">
              <a:solidFill>
                <a:schemeClr val="bg1"/>
              </a:solidFill>
              <a:latin typeface="Arial" panose="020B0604020202020204" pitchFamily="34" charset="0"/>
              <a:cs typeface="Arial" panose="020B0604020202020204" pitchFamily="34" charset="0"/>
            </a:endParaRPr>
          </a:p>
          <a:p>
            <a:pPr>
              <a:spcAft>
                <a:spcPts val="1800"/>
              </a:spcAft>
            </a:pPr>
            <a:endParaRPr lang="en-GB" sz="2000" dirty="0">
              <a:solidFill>
                <a:schemeClr val="bg1"/>
              </a:solidFill>
              <a:latin typeface="Arial" panose="020B0604020202020204" pitchFamily="34" charset="0"/>
              <a:cs typeface="Arial" panose="020B0604020202020204" pitchFamily="34" charset="0"/>
            </a:endParaRPr>
          </a:p>
          <a:p>
            <a:pPr>
              <a:spcAft>
                <a:spcPts val="1800"/>
              </a:spcAft>
            </a:pPr>
            <a:endParaRPr lang="en-GB" sz="2000" dirty="0">
              <a:solidFill>
                <a:schemeClr val="bg1"/>
              </a:solidFill>
              <a:latin typeface="Arial" panose="020B0604020202020204" pitchFamily="34" charset="0"/>
              <a:cs typeface="Arial" panose="020B0604020202020204" pitchFamily="34" charset="0"/>
            </a:endParaRPr>
          </a:p>
          <a:p>
            <a:pPr>
              <a:spcAft>
                <a:spcPts val="1800"/>
              </a:spcAft>
            </a:pPr>
            <a:endParaRPr lang="en-GB" sz="2000" dirty="0">
              <a:solidFill>
                <a:schemeClr val="bg1"/>
              </a:solidFill>
              <a:latin typeface="Arial" panose="020B0604020202020204" pitchFamily="34" charset="0"/>
              <a:cs typeface="Arial" panose="020B0604020202020204" pitchFamily="34" charset="0"/>
            </a:endParaRPr>
          </a:p>
          <a:p>
            <a:pPr>
              <a:spcAft>
                <a:spcPts val="1800"/>
              </a:spcAft>
            </a:pPr>
            <a:endParaRPr lang="en-GB" sz="2000" dirty="0">
              <a:solidFill>
                <a:schemeClr val="bg1"/>
              </a:solidFill>
              <a:latin typeface="Arial" panose="020B0604020202020204" pitchFamily="34" charset="0"/>
              <a:cs typeface="Arial" panose="020B0604020202020204" pitchFamily="34" charset="0"/>
            </a:endParaRPr>
          </a:p>
          <a:p>
            <a:pPr>
              <a:spcAft>
                <a:spcPts val="1800"/>
              </a:spcAft>
            </a:pPr>
            <a:endParaRPr lang="en-GB" sz="2000" dirty="0">
              <a:solidFill>
                <a:schemeClr val="bg1"/>
              </a:solidFill>
              <a:latin typeface="Arial" panose="020B0604020202020204" pitchFamily="34" charset="0"/>
              <a:cs typeface="Arial" panose="020B0604020202020204" pitchFamily="34" charset="0"/>
            </a:endParaRPr>
          </a:p>
          <a:p>
            <a:pPr>
              <a:spcAft>
                <a:spcPts val="1800"/>
              </a:spcAft>
            </a:pPr>
            <a:r>
              <a:rPr lang="en-GB" sz="2000" dirty="0">
                <a:solidFill>
                  <a:schemeClr val="bg1"/>
                </a:solidFill>
                <a:latin typeface="Arial" panose="020B0604020202020204" pitchFamily="34" charset="0"/>
                <a:cs typeface="Arial" panose="020B0604020202020204" pitchFamily="34" charset="0"/>
              </a:rPr>
              <a:t>kind</a:t>
            </a:r>
          </a:p>
          <a:p>
            <a:pPr>
              <a:spcAft>
                <a:spcPts val="1800"/>
              </a:spcAft>
            </a:pPr>
            <a:r>
              <a:rPr lang="en-GB" sz="2000" dirty="0">
                <a:solidFill>
                  <a:schemeClr val="bg1"/>
                </a:solidFill>
                <a:latin typeface="Arial" panose="020B0604020202020204" pitchFamily="34" charset="0"/>
                <a:cs typeface="Arial" panose="020B0604020202020204" pitchFamily="34" charset="0"/>
              </a:rPr>
              <a:t>enthusiastic</a:t>
            </a:r>
          </a:p>
          <a:p>
            <a:pPr>
              <a:spcAft>
                <a:spcPts val="1800"/>
              </a:spcAft>
            </a:pPr>
            <a:r>
              <a:rPr lang="en-GB" sz="2000" dirty="0">
                <a:solidFill>
                  <a:schemeClr val="bg1"/>
                </a:solidFill>
                <a:latin typeface="Arial" panose="020B0604020202020204" pitchFamily="34" charset="0"/>
                <a:cs typeface="Arial" panose="020B0604020202020204" pitchFamily="34" charset="0"/>
              </a:rPr>
              <a:t>positive</a:t>
            </a:r>
          </a:p>
          <a:p>
            <a:pPr>
              <a:spcAft>
                <a:spcPts val="1800"/>
              </a:spcAft>
            </a:pPr>
            <a:r>
              <a:rPr lang="en-GB" sz="2000" dirty="0">
                <a:solidFill>
                  <a:schemeClr val="bg1"/>
                </a:solidFill>
                <a:latin typeface="Arial" panose="020B0604020202020204" pitchFamily="34" charset="0"/>
                <a:cs typeface="Arial" panose="020B0604020202020204" pitchFamily="34" charset="0"/>
              </a:rPr>
              <a:t>hard-working</a:t>
            </a:r>
          </a:p>
          <a:p>
            <a:pPr>
              <a:spcAft>
                <a:spcPts val="1800"/>
              </a:spcAft>
            </a:pPr>
            <a:r>
              <a:rPr lang="en-GB" sz="2000" dirty="0">
                <a:solidFill>
                  <a:schemeClr val="bg1"/>
                </a:solidFill>
                <a:latin typeface="Arial" panose="020B0604020202020204" pitchFamily="34" charset="0"/>
                <a:cs typeface="Arial" panose="020B0604020202020204" pitchFamily="34" charset="0"/>
              </a:rPr>
              <a:t>motivating</a:t>
            </a:r>
          </a:p>
          <a:p>
            <a:pPr>
              <a:spcAft>
                <a:spcPts val="1800"/>
              </a:spcAft>
            </a:pPr>
            <a:r>
              <a:rPr lang="en-GB" sz="2000" dirty="0">
                <a:solidFill>
                  <a:schemeClr val="bg1"/>
                </a:solidFill>
                <a:latin typeface="Arial" panose="020B0604020202020204" pitchFamily="34" charset="0"/>
                <a:cs typeface="Arial" panose="020B0604020202020204" pitchFamily="34" charset="0"/>
              </a:rPr>
              <a:t>team player </a:t>
            </a:r>
          </a:p>
          <a:p>
            <a:pPr>
              <a:spcAft>
                <a:spcPts val="1800"/>
              </a:spcAft>
            </a:pPr>
            <a:r>
              <a:rPr lang="en-GB" sz="2000" dirty="0">
                <a:solidFill>
                  <a:schemeClr val="bg1"/>
                </a:solidFill>
                <a:latin typeface="Arial" panose="020B0604020202020204" pitchFamily="34" charset="0"/>
                <a:cs typeface="Arial" panose="020B0604020202020204" pitchFamily="34" charset="0"/>
              </a:rPr>
              <a:t>problem-solver</a:t>
            </a:r>
          </a:p>
          <a:p>
            <a:endParaRPr lang="en-GB" dirty="0">
              <a:solidFill>
                <a:schemeClr val="bg1"/>
              </a:solidFill>
              <a:cs typeface="Calibri"/>
            </a:endParaRPr>
          </a:p>
          <a:p>
            <a:endParaRPr lang="en-GB" dirty="0">
              <a:solidFill>
                <a:schemeClr val="bg1"/>
              </a:solidFill>
              <a:latin typeface="Calibri"/>
              <a:cs typeface="Calibri"/>
            </a:endParaRPr>
          </a:p>
          <a:p>
            <a:endParaRPr lang="en-GB" sz="2400" dirty="0">
              <a:solidFill>
                <a:schemeClr val="bg1"/>
              </a:solidFill>
              <a:latin typeface="Arial" panose="020B0604020202020204" pitchFamily="34" charset="0"/>
              <a:cs typeface="Arial" panose="020B0604020202020204" pitchFamily="34" charset="0"/>
            </a:endParaRPr>
          </a:p>
          <a:p>
            <a:pPr marL="342900" indent="-342900">
              <a:buAutoNum type="arabicPeriod"/>
            </a:pPr>
            <a:endParaRPr lang="en-GB" dirty="0">
              <a:solidFill>
                <a:schemeClr val="bg1"/>
              </a:solidFill>
            </a:endParaRPr>
          </a:p>
        </p:txBody>
      </p:sp>
    </p:spTree>
    <p:extLst>
      <p:ext uri="{BB962C8B-B14F-4D97-AF65-F5344CB8AC3E}">
        <p14:creationId xmlns:p14="http://schemas.microsoft.com/office/powerpoint/2010/main" val="26757303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5801</TotalTime>
  <Words>682</Words>
  <Application>Microsoft Macintosh PowerPoint</Application>
  <PresentationFormat>Custom</PresentationFormat>
  <Paragraphs>90</Paragraphs>
  <Slides>4</Slides>
  <Notes>3</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Bounce Back</dc:title>
  <dc:subject/>
  <dc:creator>Ed Coms</dc:creator>
  <cp:keywords/>
  <dc:description/>
  <cp:lastModifiedBy>Lucy Marcovitch</cp:lastModifiedBy>
  <cp:revision>464</cp:revision>
  <cp:lastPrinted>2019-12-07T16:20:00Z</cp:lastPrinted>
  <dcterms:created xsi:type="dcterms:W3CDTF">2019-10-23T07:21:47Z</dcterms:created>
  <dcterms:modified xsi:type="dcterms:W3CDTF">2020-02-13T09:35:15Z</dcterms:modified>
  <cp:category/>
</cp:coreProperties>
</file>