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357" r:id="rId2"/>
    <p:sldId id="358" r:id="rId3"/>
    <p:sldId id="359" r:id="rId4"/>
    <p:sldId id="364" r:id="rId5"/>
    <p:sldId id="361" r:id="rId6"/>
    <p:sldId id="373" r:id="rId7"/>
    <p:sldId id="374" r:id="rId8"/>
    <p:sldId id="375" r:id="rId9"/>
    <p:sldId id="376" r:id="rId10"/>
    <p:sldId id="377" r:id="rId11"/>
    <p:sldId id="378" r:id="rId12"/>
    <p:sldId id="379" r:id="rId13"/>
    <p:sldId id="380" r:id="rId14"/>
    <p:sldId id="381" r:id="rId15"/>
    <p:sldId id="382" r:id="rId16"/>
    <p:sldId id="383" r:id="rId17"/>
    <p:sldId id="384" r:id="rId18"/>
    <p:sldId id="385" r:id="rId19"/>
    <p:sldId id="386" r:id="rId20"/>
    <p:sldId id="387" r:id="rId21"/>
    <p:sldId id="389" r:id="rId22"/>
    <p:sldId id="391" r:id="rId23"/>
    <p:sldId id="392" r:id="rId24"/>
    <p:sldId id="393" r:id="rId25"/>
    <p:sldId id="395" r:id="rId26"/>
    <p:sldId id="401" r:id="rId27"/>
    <p:sldId id="399" r:id="rId28"/>
    <p:sldId id="400" r:id="rId29"/>
  </p:sldIdLst>
  <p:sldSz cx="13439775" cy="7559675"/>
  <p:notesSz cx="7099300" cy="10234613"/>
  <p:embeddedFontLst>
    <p:embeddedFont>
      <p:font typeface="Calibri" panose="020F0502020204030204" pitchFamily="34" charset="0"/>
      <p:regular r:id="rId31"/>
      <p:bold r:id="rId32"/>
      <p:italic r:id="rId33"/>
      <p:boldItalic r:id="rId34"/>
    </p:embeddedFont>
    <p:embeddedFont>
      <p:font typeface="Oswald" panose="00000500000000000000" pitchFamily="2" charset="0"/>
      <p:regular r:id="rId35"/>
      <p:bold r:id="rId36"/>
    </p:embeddedFont>
  </p:embeddedFontLst>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4" userDrawn="1">
          <p15:clr>
            <a:srgbClr val="A4A3A4"/>
          </p15:clr>
        </p15:guide>
        <p15:guide id="3" orient="horz" pos="3481" userDrawn="1">
          <p15:clr>
            <a:srgbClr val="A4A3A4"/>
          </p15:clr>
        </p15:guide>
        <p15:guide id="4" userDrawn="1">
          <p15:clr>
            <a:srgbClr val="A4A3A4"/>
          </p15:clr>
        </p15:guide>
        <p15:guide id="5" pos="7987" userDrawn="1">
          <p15:clr>
            <a:srgbClr val="A4A3A4"/>
          </p15:clr>
        </p15:guide>
        <p15:guide id="6" orient="horz"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EE"/>
    <a:srgbClr val="DA306C"/>
    <a:srgbClr val="8E5598"/>
    <a:srgbClr val="EB5D0B"/>
    <a:srgbClr val="16316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A5943-FF29-4456-B44E-9821744765D2}" v="4" dt="2022-08-17T13:38:25.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94694" autoAdjust="0"/>
  </p:normalViewPr>
  <p:slideViewPr>
    <p:cSldViewPr snapToGrid="0" showGuides="1">
      <p:cViewPr varScale="1">
        <p:scale>
          <a:sx n="57" d="100"/>
          <a:sy n="57" d="100"/>
        </p:scale>
        <p:origin x="924" y="36"/>
      </p:cViewPr>
      <p:guideLst>
        <p:guide orient="horz" pos="2381"/>
        <p:guide pos="4234"/>
        <p:guide orient="horz" pos="3481"/>
        <p:guide/>
        <p:guide pos="7987"/>
        <p:guide orient="horz" pos="1056"/>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6BA2CEE-DCE2-44DF-BB5C-69A3F38E0CDE}" type="datetimeFigureOut">
              <a:rPr lang="en-GB" smtClean="0"/>
              <a:t>26/10/2022</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0571A40-91A9-4E9B-BB27-007A3CF04174}" type="slidenum">
              <a:rPr lang="en-GB" smtClean="0"/>
              <a:t>‹#›</a:t>
            </a:fld>
            <a:endParaRPr lang="en-GB"/>
          </a:p>
        </p:txBody>
      </p:sp>
    </p:spTree>
    <p:extLst>
      <p:ext uri="{BB962C8B-B14F-4D97-AF65-F5344CB8AC3E}">
        <p14:creationId xmlns:p14="http://schemas.microsoft.com/office/powerpoint/2010/main" val="2985706588"/>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video</a:t>
            </a:r>
            <a:r>
              <a:rPr lang="en-GB"/>
              <a:t>: https://vimeo.com/740364159</a:t>
            </a:r>
            <a:endParaRPr lang="en-GB" dirty="0"/>
          </a:p>
        </p:txBody>
      </p:sp>
      <p:sp>
        <p:nvSpPr>
          <p:cNvPr id="4" name="Slide Number Placeholder 3"/>
          <p:cNvSpPr>
            <a:spLocks noGrp="1"/>
          </p:cNvSpPr>
          <p:nvPr>
            <p:ph type="sldNum" sz="quarter" idx="5"/>
          </p:nvPr>
        </p:nvSpPr>
        <p:spPr/>
        <p:txBody>
          <a:bodyPr/>
          <a:lstStyle/>
          <a:p>
            <a:fld id="{70571A40-91A9-4E9B-BB27-007A3CF04174}" type="slidenum">
              <a:rPr lang="en-GB" smtClean="0"/>
              <a:t>12</a:t>
            </a:fld>
            <a:endParaRPr lang="en-GB"/>
          </a:p>
        </p:txBody>
      </p:sp>
    </p:spTree>
    <p:extLst>
      <p:ext uri="{BB962C8B-B14F-4D97-AF65-F5344CB8AC3E}">
        <p14:creationId xmlns:p14="http://schemas.microsoft.com/office/powerpoint/2010/main" val="46361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video: https://vimeo.com/740363468</a:t>
            </a:r>
          </a:p>
        </p:txBody>
      </p:sp>
      <p:sp>
        <p:nvSpPr>
          <p:cNvPr id="4" name="Slide Number Placeholder 3"/>
          <p:cNvSpPr>
            <a:spLocks noGrp="1"/>
          </p:cNvSpPr>
          <p:nvPr>
            <p:ph type="sldNum" sz="quarter" idx="5"/>
          </p:nvPr>
        </p:nvSpPr>
        <p:spPr/>
        <p:txBody>
          <a:bodyPr/>
          <a:lstStyle/>
          <a:p>
            <a:fld id="{70571A40-91A9-4E9B-BB27-007A3CF04174}" type="slidenum">
              <a:rPr lang="en-GB" smtClean="0"/>
              <a:t>27</a:t>
            </a:fld>
            <a:endParaRPr lang="en-GB"/>
          </a:p>
        </p:txBody>
      </p:sp>
    </p:spTree>
    <p:extLst>
      <p:ext uri="{BB962C8B-B14F-4D97-AF65-F5344CB8AC3E}">
        <p14:creationId xmlns:p14="http://schemas.microsoft.com/office/powerpoint/2010/main" val="3137596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8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Unit Aims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E205C92-85B3-C0D7-ED1A-ABA9974A5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8" y="3806402"/>
            <a:ext cx="5316582" cy="3753274"/>
          </a:xfrm>
          <a:prstGeom prst="rect">
            <a:avLst/>
          </a:prstGeom>
        </p:spPr>
      </p:pic>
      <p:pic>
        <p:nvPicPr>
          <p:cNvPr id="4" name="Picture 3" descr="Shape&#10;&#10;Description automatically generated">
            <a:extLst>
              <a:ext uri="{FF2B5EF4-FFF2-40B4-BE49-F238E27FC236}">
                <a16:creationId xmlns:a16="http://schemas.microsoft.com/office/drawing/2014/main" id="{F46BCC31-A967-E432-EA41-ED7036127C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8" y="1"/>
            <a:ext cx="6050734" cy="4271554"/>
          </a:xfrm>
          <a:prstGeom prst="rect">
            <a:avLst/>
          </a:prstGeom>
        </p:spPr>
      </p:pic>
    </p:spTree>
    <p:extLst>
      <p:ext uri="{BB962C8B-B14F-4D97-AF65-F5344CB8AC3E}">
        <p14:creationId xmlns:p14="http://schemas.microsoft.com/office/powerpoint/2010/main" val="254657146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Unit Aims 2">
    <p:bg>
      <p:bgPr>
        <a:solidFill>
          <a:schemeClr val="accent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3081" y="1819175"/>
            <a:ext cx="8126694" cy="57405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50E97140-4B55-5EA4-DE98-48829D9713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80598"/>
            <a:ext cx="5636435" cy="3979077"/>
          </a:xfrm>
          <a:prstGeom prst="rect">
            <a:avLst/>
          </a:prstGeom>
        </p:spPr>
      </p:pic>
    </p:spTree>
    <p:extLst>
      <p:ext uri="{BB962C8B-B14F-4D97-AF65-F5344CB8AC3E}">
        <p14:creationId xmlns:p14="http://schemas.microsoft.com/office/powerpoint/2010/main" val="39766592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BG 1">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9BA09B3-B55B-39F2-B15D-FA68AFB5BB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517738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BG 2">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6D1081B-1997-7A2B-EAE6-0FC5E6A23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02697"/>
            <a:ext cx="5180175" cy="3656978"/>
          </a:xfrm>
          <a:prstGeom prst="rect">
            <a:avLst/>
          </a:prstGeom>
        </p:spPr>
      </p:pic>
      <p:pic>
        <p:nvPicPr>
          <p:cNvPr id="6" name="Picture 5">
            <a:extLst>
              <a:ext uri="{FF2B5EF4-FFF2-40B4-BE49-F238E27FC236}">
                <a16:creationId xmlns:a16="http://schemas.microsoft.com/office/drawing/2014/main" id="{CFE4E9BE-FCAC-7554-A2F5-E13F84031E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764651" y="0"/>
            <a:ext cx="1675123" cy="7559675"/>
          </a:xfrm>
          <a:prstGeom prst="rect">
            <a:avLst/>
          </a:prstGeom>
        </p:spPr>
      </p:pic>
    </p:spTree>
    <p:extLst>
      <p:ext uri="{BB962C8B-B14F-4D97-AF65-F5344CB8AC3E}">
        <p14:creationId xmlns:p14="http://schemas.microsoft.com/office/powerpoint/2010/main" val="3317789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BG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4E9BE-FCAC-7554-A2F5-E13F84031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64651" y="0"/>
            <a:ext cx="1675123" cy="7559675"/>
          </a:xfrm>
          <a:prstGeom prst="rect">
            <a:avLst/>
          </a:prstGeom>
        </p:spPr>
      </p:pic>
      <p:pic>
        <p:nvPicPr>
          <p:cNvPr id="8" name="Picture 7" descr="Shape&#10;&#10;Description automatically generated">
            <a:extLst>
              <a:ext uri="{FF2B5EF4-FFF2-40B4-BE49-F238E27FC236}">
                <a16:creationId xmlns:a16="http://schemas.microsoft.com/office/drawing/2014/main" id="{639ECB55-5BF9-D14E-3C6C-F84B7414C0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5875737"/>
            <a:ext cx="5351645" cy="1683938"/>
          </a:xfrm>
          <a:prstGeom prst="rect">
            <a:avLst/>
          </a:prstGeom>
        </p:spPr>
      </p:pic>
    </p:spTree>
    <p:extLst>
      <p:ext uri="{BB962C8B-B14F-4D97-AF65-F5344CB8AC3E}">
        <p14:creationId xmlns:p14="http://schemas.microsoft.com/office/powerpoint/2010/main" val="3330994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lide BG 2">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25775F6D-F0A9-09D8-FB23-8830D3707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0948" y="1761423"/>
            <a:ext cx="8208452" cy="57982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F0EF443-F746-2CE0-1B77-65FEDFCEF4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630779"/>
            <a:ext cx="6808990" cy="1928896"/>
          </a:xfrm>
          <a:prstGeom prst="rect">
            <a:avLst/>
          </a:prstGeom>
        </p:spPr>
      </p:pic>
    </p:spTree>
    <p:extLst>
      <p:ext uri="{BB962C8B-B14F-4D97-AF65-F5344CB8AC3E}">
        <p14:creationId xmlns:p14="http://schemas.microsoft.com/office/powerpoint/2010/main" val="3843678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BG 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F5F7087-A572-4DAB-8D9E-674468B89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0400"/>
            <a:ext cx="6174992" cy="4359275"/>
          </a:xfrm>
          <a:prstGeom prst="rect">
            <a:avLst/>
          </a:prstGeom>
        </p:spPr>
      </p:pic>
      <p:sp>
        <p:nvSpPr>
          <p:cNvPr id="12" name="Rectangle 7">
            <a:extLst>
              <a:ext uri="{FF2B5EF4-FFF2-40B4-BE49-F238E27FC236}">
                <a16:creationId xmlns:a16="http://schemas.microsoft.com/office/drawing/2014/main" id="{C73CAF27-28EE-055D-00E2-FBDA32ACFCFC}"/>
              </a:ext>
            </a:extLst>
          </p:cNvPr>
          <p:cNvSpPr/>
          <p:nvPr userDrawn="1"/>
        </p:nvSpPr>
        <p:spPr>
          <a:xfrm rot="10800000">
            <a:off x="7261608" y="669"/>
            <a:ext cx="6184650" cy="756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5019569"/>
              <a:gd name="connsiteY0" fmla="*/ 0 h 7571550"/>
              <a:gd name="connsiteX1" fmla="*/ 4616513 w 5019569"/>
              <a:gd name="connsiteY1" fmla="*/ 41883 h 7571550"/>
              <a:gd name="connsiteX2" fmla="*/ 5019569 w 5019569"/>
              <a:gd name="connsiteY2" fmla="*/ 7571550 h 7571550"/>
              <a:gd name="connsiteX3" fmla="*/ 970 w 5019569"/>
              <a:gd name="connsiteY3" fmla="*/ 7559675 h 7571550"/>
              <a:gd name="connsiteX4" fmla="*/ 3522 w 5019569"/>
              <a:gd name="connsiteY4" fmla="*/ 0 h 7571550"/>
              <a:gd name="connsiteX0" fmla="*/ 3522 w 5985934"/>
              <a:gd name="connsiteY0" fmla="*/ 0 h 7571550"/>
              <a:gd name="connsiteX1" fmla="*/ 5985934 w 5985934"/>
              <a:gd name="connsiteY1" fmla="*/ 5846 h 7571550"/>
              <a:gd name="connsiteX2" fmla="*/ 5019569 w 5985934"/>
              <a:gd name="connsiteY2" fmla="*/ 7571550 h 7571550"/>
              <a:gd name="connsiteX3" fmla="*/ 970 w 5985934"/>
              <a:gd name="connsiteY3" fmla="*/ 7559675 h 7571550"/>
              <a:gd name="connsiteX4" fmla="*/ 3522 w 5985934"/>
              <a:gd name="connsiteY4" fmla="*/ 0 h 7571550"/>
              <a:gd name="connsiteX0" fmla="*/ 3522 w 5985934"/>
              <a:gd name="connsiteY0" fmla="*/ 0 h 7559675"/>
              <a:gd name="connsiteX1" fmla="*/ 5985934 w 5985934"/>
              <a:gd name="connsiteY1" fmla="*/ 5846 h 7559675"/>
              <a:gd name="connsiteX2" fmla="*/ 3866373 w 5985934"/>
              <a:gd name="connsiteY2" fmla="*/ 7427400 h 7559675"/>
              <a:gd name="connsiteX3" fmla="*/ 970 w 5985934"/>
              <a:gd name="connsiteY3" fmla="*/ 7559675 h 7559675"/>
              <a:gd name="connsiteX4" fmla="*/ 3522 w 5985934"/>
              <a:gd name="connsiteY4" fmla="*/ 0 h 7559675"/>
              <a:gd name="connsiteX0" fmla="*/ 3522 w 5985934"/>
              <a:gd name="connsiteY0" fmla="*/ 0 h 7559675"/>
              <a:gd name="connsiteX1" fmla="*/ 5985934 w 5985934"/>
              <a:gd name="connsiteY1" fmla="*/ 5846 h 7559675"/>
              <a:gd name="connsiteX2" fmla="*/ 4370897 w 5985934"/>
              <a:gd name="connsiteY2" fmla="*/ 7559537 h 7559675"/>
              <a:gd name="connsiteX3" fmla="*/ 970 w 5985934"/>
              <a:gd name="connsiteY3" fmla="*/ 7559675 h 7559675"/>
              <a:gd name="connsiteX4" fmla="*/ 3522 w 5985934"/>
              <a:gd name="connsiteY4" fmla="*/ 0 h 7559675"/>
              <a:gd name="connsiteX0" fmla="*/ 0 w 6163099"/>
              <a:gd name="connsiteY0" fmla="*/ 0 h 7559675"/>
              <a:gd name="connsiteX1" fmla="*/ 6163099 w 6163099"/>
              <a:gd name="connsiteY1" fmla="*/ 5846 h 7559675"/>
              <a:gd name="connsiteX2" fmla="*/ 4548062 w 6163099"/>
              <a:gd name="connsiteY2" fmla="*/ 7559537 h 7559675"/>
              <a:gd name="connsiteX3" fmla="*/ 178135 w 6163099"/>
              <a:gd name="connsiteY3" fmla="*/ 7559675 h 7559675"/>
              <a:gd name="connsiteX4" fmla="*/ 0 w 6163099"/>
              <a:gd name="connsiteY4" fmla="*/ 0 h 7559675"/>
              <a:gd name="connsiteX0" fmla="*/ 12628 w 6175727"/>
              <a:gd name="connsiteY0" fmla="*/ 0 h 7569185"/>
              <a:gd name="connsiteX1" fmla="*/ 6175727 w 6175727"/>
              <a:gd name="connsiteY1" fmla="*/ 5846 h 7569185"/>
              <a:gd name="connsiteX2" fmla="*/ 4560690 w 6175727"/>
              <a:gd name="connsiteY2" fmla="*/ 7559537 h 7569185"/>
              <a:gd name="connsiteX3" fmla="*/ 566 w 6175727"/>
              <a:gd name="connsiteY3" fmla="*/ 7569185 h 7569185"/>
              <a:gd name="connsiteX4" fmla="*/ 12628 w 6175727"/>
              <a:gd name="connsiteY4" fmla="*/ 0 h 7569185"/>
              <a:gd name="connsiteX0" fmla="*/ 12628 w 6175727"/>
              <a:gd name="connsiteY0" fmla="*/ 0 h 7569185"/>
              <a:gd name="connsiteX1" fmla="*/ 6175727 w 6175727"/>
              <a:gd name="connsiteY1" fmla="*/ 5846 h 7569185"/>
              <a:gd name="connsiteX2" fmla="*/ 4557516 w 6175727"/>
              <a:gd name="connsiteY2" fmla="*/ 7569057 h 7569185"/>
              <a:gd name="connsiteX3" fmla="*/ 566 w 6175727"/>
              <a:gd name="connsiteY3" fmla="*/ 7569185 h 7569185"/>
              <a:gd name="connsiteX4" fmla="*/ 12628 w 6175727"/>
              <a:gd name="connsiteY4" fmla="*/ 0 h 7569185"/>
              <a:gd name="connsiteX0" fmla="*/ 12628 w 6169379"/>
              <a:gd name="connsiteY0" fmla="*/ 0 h 7569185"/>
              <a:gd name="connsiteX1" fmla="*/ 6169379 w 6169379"/>
              <a:gd name="connsiteY1" fmla="*/ 15366 h 7569185"/>
              <a:gd name="connsiteX2" fmla="*/ 4557516 w 6169379"/>
              <a:gd name="connsiteY2" fmla="*/ 7569057 h 7569185"/>
              <a:gd name="connsiteX3" fmla="*/ 566 w 6169379"/>
              <a:gd name="connsiteY3" fmla="*/ 7569185 h 7569185"/>
              <a:gd name="connsiteX4" fmla="*/ 12628 w 6169379"/>
              <a:gd name="connsiteY4" fmla="*/ 0 h 7569185"/>
              <a:gd name="connsiteX0" fmla="*/ 12628 w 6169379"/>
              <a:gd name="connsiteY0" fmla="*/ 0 h 7569185"/>
              <a:gd name="connsiteX1" fmla="*/ 6169379 w 6169379"/>
              <a:gd name="connsiteY1" fmla="*/ 15366 h 7569185"/>
              <a:gd name="connsiteX2" fmla="*/ 4560690 w 6169379"/>
              <a:gd name="connsiteY2" fmla="*/ 7556363 h 7569185"/>
              <a:gd name="connsiteX3" fmla="*/ 566 w 6169379"/>
              <a:gd name="connsiteY3" fmla="*/ 7569185 h 7569185"/>
              <a:gd name="connsiteX4" fmla="*/ 12628 w 6169379"/>
              <a:gd name="connsiteY4" fmla="*/ 0 h 7569185"/>
              <a:gd name="connsiteX0" fmla="*/ 12628 w 6172553"/>
              <a:gd name="connsiteY0" fmla="*/ 501 h 7569686"/>
              <a:gd name="connsiteX1" fmla="*/ 6172553 w 6172553"/>
              <a:gd name="connsiteY1" fmla="*/ 0 h 7569686"/>
              <a:gd name="connsiteX2" fmla="*/ 4560690 w 6172553"/>
              <a:gd name="connsiteY2" fmla="*/ 7556864 h 7569686"/>
              <a:gd name="connsiteX3" fmla="*/ 566 w 6172553"/>
              <a:gd name="connsiteY3" fmla="*/ 7569686 h 7569686"/>
              <a:gd name="connsiteX4" fmla="*/ 12628 w 6172553"/>
              <a:gd name="connsiteY4" fmla="*/ 501 h 7569686"/>
              <a:gd name="connsiteX0" fmla="*/ 148617 w 6172069"/>
              <a:gd name="connsiteY0" fmla="*/ 108397 h 7569686"/>
              <a:gd name="connsiteX1" fmla="*/ 6172069 w 6172069"/>
              <a:gd name="connsiteY1" fmla="*/ 0 h 7569686"/>
              <a:gd name="connsiteX2" fmla="*/ 4560206 w 6172069"/>
              <a:gd name="connsiteY2" fmla="*/ 7556864 h 7569686"/>
              <a:gd name="connsiteX3" fmla="*/ 82 w 6172069"/>
              <a:gd name="connsiteY3" fmla="*/ 7569686 h 7569686"/>
              <a:gd name="connsiteX4" fmla="*/ 148617 w 6172069"/>
              <a:gd name="connsiteY4" fmla="*/ 108397 h 7569686"/>
              <a:gd name="connsiteX0" fmla="*/ 0 w 6175794"/>
              <a:gd name="connsiteY0" fmla="*/ 3674 h 7569686"/>
              <a:gd name="connsiteX1" fmla="*/ 6175794 w 6175794"/>
              <a:gd name="connsiteY1" fmla="*/ 0 h 7569686"/>
              <a:gd name="connsiteX2" fmla="*/ 4563931 w 6175794"/>
              <a:gd name="connsiteY2" fmla="*/ 7556864 h 7569686"/>
              <a:gd name="connsiteX3" fmla="*/ 3807 w 6175794"/>
              <a:gd name="connsiteY3" fmla="*/ 7569686 h 7569686"/>
              <a:gd name="connsiteX4" fmla="*/ 0 w 6175794"/>
              <a:gd name="connsiteY4" fmla="*/ 3674 h 7569686"/>
              <a:gd name="connsiteX0" fmla="*/ 0 w 6175794"/>
              <a:gd name="connsiteY0" fmla="*/ 3674 h 7556864"/>
              <a:gd name="connsiteX1" fmla="*/ 6175794 w 6175794"/>
              <a:gd name="connsiteY1" fmla="*/ 0 h 7556864"/>
              <a:gd name="connsiteX2" fmla="*/ 4563931 w 6175794"/>
              <a:gd name="connsiteY2" fmla="*/ 7556864 h 7556864"/>
              <a:gd name="connsiteX3" fmla="*/ 86325 w 6175794"/>
              <a:gd name="connsiteY3" fmla="*/ 7525258 h 7556864"/>
              <a:gd name="connsiteX4" fmla="*/ 0 w 6175794"/>
              <a:gd name="connsiteY4" fmla="*/ 3674 h 7556864"/>
              <a:gd name="connsiteX0" fmla="*/ 6498 w 6182292"/>
              <a:gd name="connsiteY0" fmla="*/ 3674 h 7556992"/>
              <a:gd name="connsiteX1" fmla="*/ 6182292 w 6182292"/>
              <a:gd name="connsiteY1" fmla="*/ 0 h 7556992"/>
              <a:gd name="connsiteX2" fmla="*/ 4570429 w 6182292"/>
              <a:gd name="connsiteY2" fmla="*/ 7556864 h 7556992"/>
              <a:gd name="connsiteX3" fmla="*/ 783 w 6182292"/>
              <a:gd name="connsiteY3" fmla="*/ 7556992 h 7556992"/>
              <a:gd name="connsiteX4" fmla="*/ 6498 w 6182292"/>
              <a:gd name="connsiteY4" fmla="*/ 3674 h 755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292" h="7556992">
                <a:moveTo>
                  <a:pt x="6498" y="3674"/>
                </a:moveTo>
                <a:lnTo>
                  <a:pt x="6182292" y="0"/>
                </a:lnTo>
                <a:lnTo>
                  <a:pt x="4570429" y="7556864"/>
                </a:lnTo>
                <a:lnTo>
                  <a:pt x="783" y="7556992"/>
                </a:lnTo>
                <a:cubicBezTo>
                  <a:pt x="-3392" y="5037100"/>
                  <a:pt x="10673" y="2523566"/>
                  <a:pt x="6498" y="3674"/>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3672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BG 3">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C73CAF27-28EE-055D-00E2-FBDA32ACFCFC}"/>
              </a:ext>
            </a:extLst>
          </p:cNvPr>
          <p:cNvSpPr/>
          <p:nvPr userDrawn="1"/>
        </p:nvSpPr>
        <p:spPr>
          <a:xfrm rot="10800000">
            <a:off x="7261608" y="669"/>
            <a:ext cx="6184650" cy="756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5019569"/>
              <a:gd name="connsiteY0" fmla="*/ 0 h 7571550"/>
              <a:gd name="connsiteX1" fmla="*/ 4616513 w 5019569"/>
              <a:gd name="connsiteY1" fmla="*/ 41883 h 7571550"/>
              <a:gd name="connsiteX2" fmla="*/ 5019569 w 5019569"/>
              <a:gd name="connsiteY2" fmla="*/ 7571550 h 7571550"/>
              <a:gd name="connsiteX3" fmla="*/ 970 w 5019569"/>
              <a:gd name="connsiteY3" fmla="*/ 7559675 h 7571550"/>
              <a:gd name="connsiteX4" fmla="*/ 3522 w 5019569"/>
              <a:gd name="connsiteY4" fmla="*/ 0 h 7571550"/>
              <a:gd name="connsiteX0" fmla="*/ 3522 w 5985934"/>
              <a:gd name="connsiteY0" fmla="*/ 0 h 7571550"/>
              <a:gd name="connsiteX1" fmla="*/ 5985934 w 5985934"/>
              <a:gd name="connsiteY1" fmla="*/ 5846 h 7571550"/>
              <a:gd name="connsiteX2" fmla="*/ 5019569 w 5985934"/>
              <a:gd name="connsiteY2" fmla="*/ 7571550 h 7571550"/>
              <a:gd name="connsiteX3" fmla="*/ 970 w 5985934"/>
              <a:gd name="connsiteY3" fmla="*/ 7559675 h 7571550"/>
              <a:gd name="connsiteX4" fmla="*/ 3522 w 5985934"/>
              <a:gd name="connsiteY4" fmla="*/ 0 h 7571550"/>
              <a:gd name="connsiteX0" fmla="*/ 3522 w 5985934"/>
              <a:gd name="connsiteY0" fmla="*/ 0 h 7559675"/>
              <a:gd name="connsiteX1" fmla="*/ 5985934 w 5985934"/>
              <a:gd name="connsiteY1" fmla="*/ 5846 h 7559675"/>
              <a:gd name="connsiteX2" fmla="*/ 3866373 w 5985934"/>
              <a:gd name="connsiteY2" fmla="*/ 7427400 h 7559675"/>
              <a:gd name="connsiteX3" fmla="*/ 970 w 5985934"/>
              <a:gd name="connsiteY3" fmla="*/ 7559675 h 7559675"/>
              <a:gd name="connsiteX4" fmla="*/ 3522 w 5985934"/>
              <a:gd name="connsiteY4" fmla="*/ 0 h 7559675"/>
              <a:gd name="connsiteX0" fmla="*/ 3522 w 5985934"/>
              <a:gd name="connsiteY0" fmla="*/ 0 h 7559675"/>
              <a:gd name="connsiteX1" fmla="*/ 5985934 w 5985934"/>
              <a:gd name="connsiteY1" fmla="*/ 5846 h 7559675"/>
              <a:gd name="connsiteX2" fmla="*/ 4370897 w 5985934"/>
              <a:gd name="connsiteY2" fmla="*/ 7559537 h 7559675"/>
              <a:gd name="connsiteX3" fmla="*/ 970 w 5985934"/>
              <a:gd name="connsiteY3" fmla="*/ 7559675 h 7559675"/>
              <a:gd name="connsiteX4" fmla="*/ 3522 w 5985934"/>
              <a:gd name="connsiteY4" fmla="*/ 0 h 7559675"/>
              <a:gd name="connsiteX0" fmla="*/ 0 w 6163099"/>
              <a:gd name="connsiteY0" fmla="*/ 0 h 7559675"/>
              <a:gd name="connsiteX1" fmla="*/ 6163099 w 6163099"/>
              <a:gd name="connsiteY1" fmla="*/ 5846 h 7559675"/>
              <a:gd name="connsiteX2" fmla="*/ 4548062 w 6163099"/>
              <a:gd name="connsiteY2" fmla="*/ 7559537 h 7559675"/>
              <a:gd name="connsiteX3" fmla="*/ 178135 w 6163099"/>
              <a:gd name="connsiteY3" fmla="*/ 7559675 h 7559675"/>
              <a:gd name="connsiteX4" fmla="*/ 0 w 6163099"/>
              <a:gd name="connsiteY4" fmla="*/ 0 h 7559675"/>
              <a:gd name="connsiteX0" fmla="*/ 12628 w 6175727"/>
              <a:gd name="connsiteY0" fmla="*/ 0 h 7569185"/>
              <a:gd name="connsiteX1" fmla="*/ 6175727 w 6175727"/>
              <a:gd name="connsiteY1" fmla="*/ 5846 h 7569185"/>
              <a:gd name="connsiteX2" fmla="*/ 4560690 w 6175727"/>
              <a:gd name="connsiteY2" fmla="*/ 7559537 h 7569185"/>
              <a:gd name="connsiteX3" fmla="*/ 566 w 6175727"/>
              <a:gd name="connsiteY3" fmla="*/ 7569185 h 7569185"/>
              <a:gd name="connsiteX4" fmla="*/ 12628 w 6175727"/>
              <a:gd name="connsiteY4" fmla="*/ 0 h 7569185"/>
              <a:gd name="connsiteX0" fmla="*/ 12628 w 6175727"/>
              <a:gd name="connsiteY0" fmla="*/ 0 h 7569185"/>
              <a:gd name="connsiteX1" fmla="*/ 6175727 w 6175727"/>
              <a:gd name="connsiteY1" fmla="*/ 5846 h 7569185"/>
              <a:gd name="connsiteX2" fmla="*/ 4557516 w 6175727"/>
              <a:gd name="connsiteY2" fmla="*/ 7569057 h 7569185"/>
              <a:gd name="connsiteX3" fmla="*/ 566 w 6175727"/>
              <a:gd name="connsiteY3" fmla="*/ 7569185 h 7569185"/>
              <a:gd name="connsiteX4" fmla="*/ 12628 w 6175727"/>
              <a:gd name="connsiteY4" fmla="*/ 0 h 7569185"/>
              <a:gd name="connsiteX0" fmla="*/ 12628 w 6169379"/>
              <a:gd name="connsiteY0" fmla="*/ 0 h 7569185"/>
              <a:gd name="connsiteX1" fmla="*/ 6169379 w 6169379"/>
              <a:gd name="connsiteY1" fmla="*/ 15366 h 7569185"/>
              <a:gd name="connsiteX2" fmla="*/ 4557516 w 6169379"/>
              <a:gd name="connsiteY2" fmla="*/ 7569057 h 7569185"/>
              <a:gd name="connsiteX3" fmla="*/ 566 w 6169379"/>
              <a:gd name="connsiteY3" fmla="*/ 7569185 h 7569185"/>
              <a:gd name="connsiteX4" fmla="*/ 12628 w 6169379"/>
              <a:gd name="connsiteY4" fmla="*/ 0 h 7569185"/>
              <a:gd name="connsiteX0" fmla="*/ 12628 w 6169379"/>
              <a:gd name="connsiteY0" fmla="*/ 0 h 7569185"/>
              <a:gd name="connsiteX1" fmla="*/ 6169379 w 6169379"/>
              <a:gd name="connsiteY1" fmla="*/ 15366 h 7569185"/>
              <a:gd name="connsiteX2" fmla="*/ 4560690 w 6169379"/>
              <a:gd name="connsiteY2" fmla="*/ 7556363 h 7569185"/>
              <a:gd name="connsiteX3" fmla="*/ 566 w 6169379"/>
              <a:gd name="connsiteY3" fmla="*/ 7569185 h 7569185"/>
              <a:gd name="connsiteX4" fmla="*/ 12628 w 6169379"/>
              <a:gd name="connsiteY4" fmla="*/ 0 h 7569185"/>
              <a:gd name="connsiteX0" fmla="*/ 12628 w 6172553"/>
              <a:gd name="connsiteY0" fmla="*/ 501 h 7569686"/>
              <a:gd name="connsiteX1" fmla="*/ 6172553 w 6172553"/>
              <a:gd name="connsiteY1" fmla="*/ 0 h 7569686"/>
              <a:gd name="connsiteX2" fmla="*/ 4560690 w 6172553"/>
              <a:gd name="connsiteY2" fmla="*/ 7556864 h 7569686"/>
              <a:gd name="connsiteX3" fmla="*/ 566 w 6172553"/>
              <a:gd name="connsiteY3" fmla="*/ 7569686 h 7569686"/>
              <a:gd name="connsiteX4" fmla="*/ 12628 w 6172553"/>
              <a:gd name="connsiteY4" fmla="*/ 501 h 7569686"/>
              <a:gd name="connsiteX0" fmla="*/ 148617 w 6172069"/>
              <a:gd name="connsiteY0" fmla="*/ 108397 h 7569686"/>
              <a:gd name="connsiteX1" fmla="*/ 6172069 w 6172069"/>
              <a:gd name="connsiteY1" fmla="*/ 0 h 7569686"/>
              <a:gd name="connsiteX2" fmla="*/ 4560206 w 6172069"/>
              <a:gd name="connsiteY2" fmla="*/ 7556864 h 7569686"/>
              <a:gd name="connsiteX3" fmla="*/ 82 w 6172069"/>
              <a:gd name="connsiteY3" fmla="*/ 7569686 h 7569686"/>
              <a:gd name="connsiteX4" fmla="*/ 148617 w 6172069"/>
              <a:gd name="connsiteY4" fmla="*/ 108397 h 7569686"/>
              <a:gd name="connsiteX0" fmla="*/ 0 w 6175794"/>
              <a:gd name="connsiteY0" fmla="*/ 3674 h 7569686"/>
              <a:gd name="connsiteX1" fmla="*/ 6175794 w 6175794"/>
              <a:gd name="connsiteY1" fmla="*/ 0 h 7569686"/>
              <a:gd name="connsiteX2" fmla="*/ 4563931 w 6175794"/>
              <a:gd name="connsiteY2" fmla="*/ 7556864 h 7569686"/>
              <a:gd name="connsiteX3" fmla="*/ 3807 w 6175794"/>
              <a:gd name="connsiteY3" fmla="*/ 7569686 h 7569686"/>
              <a:gd name="connsiteX4" fmla="*/ 0 w 6175794"/>
              <a:gd name="connsiteY4" fmla="*/ 3674 h 7569686"/>
              <a:gd name="connsiteX0" fmla="*/ 0 w 6175794"/>
              <a:gd name="connsiteY0" fmla="*/ 3674 h 7556864"/>
              <a:gd name="connsiteX1" fmla="*/ 6175794 w 6175794"/>
              <a:gd name="connsiteY1" fmla="*/ 0 h 7556864"/>
              <a:gd name="connsiteX2" fmla="*/ 4563931 w 6175794"/>
              <a:gd name="connsiteY2" fmla="*/ 7556864 h 7556864"/>
              <a:gd name="connsiteX3" fmla="*/ 86325 w 6175794"/>
              <a:gd name="connsiteY3" fmla="*/ 7525258 h 7556864"/>
              <a:gd name="connsiteX4" fmla="*/ 0 w 6175794"/>
              <a:gd name="connsiteY4" fmla="*/ 3674 h 7556864"/>
              <a:gd name="connsiteX0" fmla="*/ 6498 w 6182292"/>
              <a:gd name="connsiteY0" fmla="*/ 3674 h 7556992"/>
              <a:gd name="connsiteX1" fmla="*/ 6182292 w 6182292"/>
              <a:gd name="connsiteY1" fmla="*/ 0 h 7556992"/>
              <a:gd name="connsiteX2" fmla="*/ 4570429 w 6182292"/>
              <a:gd name="connsiteY2" fmla="*/ 7556864 h 7556992"/>
              <a:gd name="connsiteX3" fmla="*/ 783 w 6182292"/>
              <a:gd name="connsiteY3" fmla="*/ 7556992 h 7556992"/>
              <a:gd name="connsiteX4" fmla="*/ 6498 w 6182292"/>
              <a:gd name="connsiteY4" fmla="*/ 3674 h 755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292" h="7556992">
                <a:moveTo>
                  <a:pt x="6498" y="3674"/>
                </a:moveTo>
                <a:lnTo>
                  <a:pt x="6182292" y="0"/>
                </a:lnTo>
                <a:lnTo>
                  <a:pt x="4570429" y="7556864"/>
                </a:lnTo>
                <a:lnTo>
                  <a:pt x="783" y="7556992"/>
                </a:lnTo>
                <a:cubicBezTo>
                  <a:pt x="-3392" y="5037100"/>
                  <a:pt x="10673" y="2523566"/>
                  <a:pt x="6498" y="3674"/>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a:extLst>
              <a:ext uri="{FF2B5EF4-FFF2-40B4-BE49-F238E27FC236}">
                <a16:creationId xmlns:a16="http://schemas.microsoft.com/office/drawing/2014/main" id="{4E146D8C-0081-6F8D-0DA4-C8F9BA8B4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00400"/>
            <a:ext cx="6174992" cy="4359275"/>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04E20278-4A29-34E7-DDE3-A9418FE25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0708417" cy="6356517"/>
          </a:xfrm>
          <a:prstGeom prst="rect">
            <a:avLst/>
          </a:prstGeom>
        </p:spPr>
      </p:pic>
    </p:spTree>
    <p:extLst>
      <p:ext uri="{BB962C8B-B14F-4D97-AF65-F5344CB8AC3E}">
        <p14:creationId xmlns:p14="http://schemas.microsoft.com/office/powerpoint/2010/main" val="403197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BG 4">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902697"/>
            <a:ext cx="5180176" cy="3656978"/>
          </a:xfrm>
          <a:prstGeom prst="rect">
            <a:avLst/>
          </a:prstGeom>
        </p:spPr>
      </p:pic>
    </p:spTree>
    <p:extLst>
      <p:ext uri="{BB962C8B-B14F-4D97-AF65-F5344CB8AC3E}">
        <p14:creationId xmlns:p14="http://schemas.microsoft.com/office/powerpoint/2010/main" val="105498716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lide BG 4">
    <p:bg>
      <p:bgRef idx="1001">
        <a:schemeClr val="bg1"/>
      </p:bgRef>
    </p:bg>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581625"/>
            <a:ext cx="11122871" cy="2978050"/>
          </a:xfrm>
          <a:prstGeom prst="rect">
            <a:avLst/>
          </a:prstGeom>
        </p:spPr>
      </p:pic>
      <p:pic>
        <p:nvPicPr>
          <p:cNvPr id="12" name="Picture 11" descr="A picture containing light&#10;&#10;Description automatically generated">
            <a:extLst>
              <a:ext uri="{FF2B5EF4-FFF2-40B4-BE49-F238E27FC236}">
                <a16:creationId xmlns:a16="http://schemas.microsoft.com/office/drawing/2014/main" id="{8F3D3625-236D-AD90-66CC-AE37F22EB6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03846" y="1953928"/>
            <a:ext cx="7935927" cy="5605747"/>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E65B9CF3-7205-7158-B514-3D4E92F3CA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21387" cy="6439301"/>
          </a:xfrm>
          <a:prstGeom prst="rect">
            <a:avLst/>
          </a:prstGeom>
        </p:spPr>
      </p:pic>
    </p:spTree>
    <p:extLst>
      <p:ext uri="{BB962C8B-B14F-4D97-AF65-F5344CB8AC3E}">
        <p14:creationId xmlns:p14="http://schemas.microsoft.com/office/powerpoint/2010/main" val="32448122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15F5-2958-5312-A332-9B849CFF08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72201" y="0"/>
            <a:ext cx="7267574" cy="7559675"/>
          </a:xfrm>
          <a:prstGeom prst="rect">
            <a:avLst/>
          </a:prstGeom>
        </p:spPr>
      </p:pic>
      <p:sp>
        <p:nvSpPr>
          <p:cNvPr id="3" name="Rectangle 7">
            <a:extLst>
              <a:ext uri="{FF2B5EF4-FFF2-40B4-BE49-F238E27FC236}">
                <a16:creationId xmlns:a16="http://schemas.microsoft.com/office/drawing/2014/main" id="{86C5C733-B6A8-EBDE-E537-CA730AE03CF1}"/>
              </a:ext>
            </a:extLst>
          </p:cNvPr>
          <p:cNvSpPr/>
          <p:nvPr userDrawn="1"/>
        </p:nvSpPr>
        <p:spPr>
          <a:xfrm>
            <a:off x="-14478" y="1"/>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3" name="Picture 12" descr="A picture containing shape&#10;&#10;Description automatically generated">
            <a:extLst>
              <a:ext uri="{FF2B5EF4-FFF2-40B4-BE49-F238E27FC236}">
                <a16:creationId xmlns:a16="http://schemas.microsoft.com/office/drawing/2014/main" id="{A313E778-C191-C857-4CFE-0214764643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8472921" cy="2566737"/>
          </a:xfrm>
          <a:prstGeom prst="rect">
            <a:avLst/>
          </a:prstGeom>
        </p:spPr>
      </p:pic>
      <p:pic>
        <p:nvPicPr>
          <p:cNvPr id="7" name="Picture 6">
            <a:extLst>
              <a:ext uri="{FF2B5EF4-FFF2-40B4-BE49-F238E27FC236}">
                <a16:creationId xmlns:a16="http://schemas.microsoft.com/office/drawing/2014/main" id="{868675D6-3F09-D441-AB44-D2A3BC6934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684" y="1379853"/>
            <a:ext cx="2790089" cy="95997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07081B3-B327-2327-4FC1-E76D33DF2C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78" y="3841215"/>
            <a:ext cx="5267266" cy="3718460"/>
          </a:xfrm>
          <a:prstGeom prst="rect">
            <a:avLst/>
          </a:prstGeom>
        </p:spPr>
      </p:pic>
    </p:spTree>
    <p:extLst>
      <p:ext uri="{BB962C8B-B14F-4D97-AF65-F5344CB8AC3E}">
        <p14:creationId xmlns:p14="http://schemas.microsoft.com/office/powerpoint/2010/main" val="23094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lide BG 4">
    <p:bg>
      <p:bgRef idx="1001">
        <a:schemeClr val="bg1"/>
      </p:bgRef>
    </p:bg>
    <p:spTree>
      <p:nvGrpSpPr>
        <p:cNvPr id="1" name=""/>
        <p:cNvGrpSpPr/>
        <p:nvPr/>
      </p:nvGrpSpPr>
      <p:grpSpPr>
        <a:xfrm>
          <a:off x="0" y="0"/>
          <a:ext cx="0" cy="0"/>
          <a:chOff x="0" y="0"/>
          <a:chExt cx="0" cy="0"/>
        </a:xfrm>
      </p:grpSpPr>
      <p:pic>
        <p:nvPicPr>
          <p:cNvPr id="19" name="Picture 18" descr="Shape&#10;&#10;Description automatically generated with medium confidence">
            <a:extLst>
              <a:ext uri="{FF2B5EF4-FFF2-40B4-BE49-F238E27FC236}">
                <a16:creationId xmlns:a16="http://schemas.microsoft.com/office/drawing/2014/main" id="{C068C51E-A98C-5EA2-A25A-3376000341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1387" cy="6439301"/>
          </a:xfrm>
          <a:prstGeom prst="rect">
            <a:avLst/>
          </a:prstGeom>
        </p:spPr>
      </p:pic>
      <p:pic>
        <p:nvPicPr>
          <p:cNvPr id="25" name="Picture 24" descr="Shape&#10;&#10;Description automatically generated">
            <a:extLst>
              <a:ext uri="{FF2B5EF4-FFF2-40B4-BE49-F238E27FC236}">
                <a16:creationId xmlns:a16="http://schemas.microsoft.com/office/drawing/2014/main" id="{74C8957A-E482-9515-41B7-539A605E3E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708417" cy="7559675"/>
          </a:xfrm>
          <a:prstGeom prst="rect">
            <a:avLst/>
          </a:prstGeom>
        </p:spPr>
      </p:pic>
      <p:pic>
        <p:nvPicPr>
          <p:cNvPr id="28" name="Picture 27">
            <a:extLst>
              <a:ext uri="{FF2B5EF4-FFF2-40B4-BE49-F238E27FC236}">
                <a16:creationId xmlns:a16="http://schemas.microsoft.com/office/drawing/2014/main" id="{06536CB0-D0A2-3621-7F5D-6F22640722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899" y="1386038"/>
            <a:ext cx="8739876" cy="6173637"/>
          </a:xfrm>
          <a:prstGeom prst="rect">
            <a:avLst/>
          </a:prstGeom>
        </p:spPr>
      </p:pic>
    </p:spTree>
    <p:extLst>
      <p:ext uri="{BB962C8B-B14F-4D97-AF65-F5344CB8AC3E}">
        <p14:creationId xmlns:p14="http://schemas.microsoft.com/office/powerpoint/2010/main" val="357822356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lide BG 4">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19FD955F-2058-5084-7F7D-9C496610B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06958" y="0"/>
            <a:ext cx="1832816" cy="7559675"/>
          </a:xfrm>
          <a:prstGeom prst="rect">
            <a:avLst/>
          </a:prstGeom>
        </p:spPr>
      </p:pic>
      <p:pic>
        <p:nvPicPr>
          <p:cNvPr id="6" name="Picture 5" descr="Background pattern&#10;&#10;Description automatically generated">
            <a:extLst>
              <a:ext uri="{FF2B5EF4-FFF2-40B4-BE49-F238E27FC236}">
                <a16:creationId xmlns:a16="http://schemas.microsoft.com/office/drawing/2014/main" id="{B59F884F-FC9E-524A-D912-ABA8EDA71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334310"/>
            <a:ext cx="7401826" cy="5225366"/>
          </a:xfrm>
          <a:prstGeom prst="rect">
            <a:avLst/>
          </a:prstGeom>
        </p:spPr>
      </p:pic>
    </p:spTree>
    <p:extLst>
      <p:ext uri="{BB962C8B-B14F-4D97-AF65-F5344CB8AC3E}">
        <p14:creationId xmlns:p14="http://schemas.microsoft.com/office/powerpoint/2010/main" val="39576295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lide BG 4">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1BD604CF-FB14-0CE9-B794-935DCF7F11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484346"/>
            <a:ext cx="12951611" cy="4075330"/>
          </a:xfrm>
          <a:prstGeom prst="rect">
            <a:avLst/>
          </a:prstGeom>
        </p:spPr>
      </p:pic>
      <p:pic>
        <p:nvPicPr>
          <p:cNvPr id="7" name="Picture 6">
            <a:extLst>
              <a:ext uri="{FF2B5EF4-FFF2-40B4-BE49-F238E27FC236}">
                <a16:creationId xmlns:a16="http://schemas.microsoft.com/office/drawing/2014/main" id="{7FB1783B-A504-A604-DAFD-CD2ACF57AB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41395997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lide BG 4">
    <p:bg>
      <p:bgRef idx="1001">
        <a:schemeClr val="bg1"/>
      </p:bgRef>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E9842231-7232-6503-6928-187101445D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pic>
        <p:nvPicPr>
          <p:cNvPr id="5" name="Picture 4" descr="Shape&#10;&#10;Description automatically generated">
            <a:extLst>
              <a:ext uri="{FF2B5EF4-FFF2-40B4-BE49-F238E27FC236}">
                <a16:creationId xmlns:a16="http://schemas.microsoft.com/office/drawing/2014/main" id="{FDD13780-3305-03FB-B510-6CD9F513AF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4261456"/>
            <a:ext cx="10481912" cy="3298219"/>
          </a:xfrm>
          <a:prstGeom prst="rect">
            <a:avLst/>
          </a:prstGeom>
        </p:spPr>
      </p:pic>
    </p:spTree>
    <p:extLst>
      <p:ext uri="{BB962C8B-B14F-4D97-AF65-F5344CB8AC3E}">
        <p14:creationId xmlns:p14="http://schemas.microsoft.com/office/powerpoint/2010/main" val="211720734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BG 5">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9E631E44-622B-B739-59AA-0FAA9108DDAA}"/>
              </a:ext>
            </a:extLst>
          </p:cNvPr>
          <p:cNvSpPr/>
          <p:nvPr userDrawn="1"/>
        </p:nvSpPr>
        <p:spPr>
          <a:xfrm>
            <a:off x="794" y="1"/>
            <a:ext cx="7515522"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4496">
                <a:moveTo>
                  <a:pt x="0" y="0"/>
                </a:moveTo>
                <a:lnTo>
                  <a:pt x="7516409" y="631"/>
                </a:lnTo>
                <a:lnTo>
                  <a:pt x="5906799" y="7564496"/>
                </a:lnTo>
                <a:lnTo>
                  <a:pt x="0" y="7559675"/>
                </a:lnTo>
                <a:lnTo>
                  <a:pt x="0" y="0"/>
                </a:ln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260566188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lide BG 5">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9E631E44-622B-B739-59AA-0FAA9108DDAA}"/>
              </a:ext>
            </a:extLst>
          </p:cNvPr>
          <p:cNvSpPr/>
          <p:nvPr userDrawn="1"/>
        </p:nvSpPr>
        <p:spPr>
          <a:xfrm>
            <a:off x="794" y="1"/>
            <a:ext cx="7515522"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4496">
                <a:moveTo>
                  <a:pt x="0" y="0"/>
                </a:moveTo>
                <a:lnTo>
                  <a:pt x="7516409" y="631"/>
                </a:lnTo>
                <a:lnTo>
                  <a:pt x="5906799" y="7564496"/>
                </a:lnTo>
                <a:lnTo>
                  <a:pt x="0" y="7559675"/>
                </a:lnTo>
                <a:lnTo>
                  <a:pt x="0" y="0"/>
                </a:ln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8" name="Picture 7" descr="A picture containing text&#10;&#10;Description automatically generated">
            <a:extLst>
              <a:ext uri="{FF2B5EF4-FFF2-40B4-BE49-F238E27FC236}">
                <a16:creationId xmlns:a16="http://schemas.microsoft.com/office/drawing/2014/main" id="{C5C5D421-CB9D-C5BC-BF4B-5AD1CD560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5726"/>
            <a:ext cx="5459189" cy="3853949"/>
          </a:xfrm>
          <a:prstGeom prst="rect">
            <a:avLst/>
          </a:prstGeom>
        </p:spPr>
      </p:pic>
    </p:spTree>
    <p:extLst>
      <p:ext uri="{BB962C8B-B14F-4D97-AF65-F5344CB8AC3E}">
        <p14:creationId xmlns:p14="http://schemas.microsoft.com/office/powerpoint/2010/main" val="17039867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918"/>
            <a:ext cx="13439776" cy="26368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39775"/>
              <a:gd name="connsiteY0" fmla="*/ 0 h 2636838"/>
              <a:gd name="connsiteX1" fmla="*/ 13439775 w 13439775"/>
              <a:gd name="connsiteY1" fmla="*/ 279400 h 2636838"/>
              <a:gd name="connsiteX2" fmla="*/ 13439775 w 13439775"/>
              <a:gd name="connsiteY2" fmla="*/ 1465263 h 2636838"/>
              <a:gd name="connsiteX3" fmla="*/ 0 w 13439775"/>
              <a:gd name="connsiteY3" fmla="*/ 2636838 h 2636838"/>
              <a:gd name="connsiteX4" fmla="*/ 0 w 13439775"/>
              <a:gd name="connsiteY4" fmla="*/ 0 h 2636838"/>
              <a:gd name="connsiteX0" fmla="*/ 0 w 13439775"/>
              <a:gd name="connsiteY0" fmla="*/ 0 h 2636838"/>
              <a:gd name="connsiteX1" fmla="*/ 13439775 w 13439775"/>
              <a:gd name="connsiteY1" fmla="*/ 3175 h 2636838"/>
              <a:gd name="connsiteX2" fmla="*/ 13439775 w 13439775"/>
              <a:gd name="connsiteY2" fmla="*/ 1465263 h 2636838"/>
              <a:gd name="connsiteX3" fmla="*/ 0 w 13439775"/>
              <a:gd name="connsiteY3" fmla="*/ 2636838 h 2636838"/>
              <a:gd name="connsiteX4" fmla="*/ 0 w 13439775"/>
              <a:gd name="connsiteY4" fmla="*/ 0 h 26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636838">
                <a:moveTo>
                  <a:pt x="0" y="0"/>
                </a:moveTo>
                <a:lnTo>
                  <a:pt x="13439775" y="3175"/>
                </a:lnTo>
                <a:lnTo>
                  <a:pt x="13439775" y="1465263"/>
                </a:lnTo>
                <a:lnTo>
                  <a:pt x="0" y="26368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38442"/>
            <a:ext cx="3854676" cy="272123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spTree>
    <p:extLst>
      <p:ext uri="{BB962C8B-B14F-4D97-AF65-F5344CB8AC3E}">
        <p14:creationId xmlns:p14="http://schemas.microsoft.com/office/powerpoint/2010/main" val="2423018675"/>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918"/>
            <a:ext cx="13439776" cy="26368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39775"/>
              <a:gd name="connsiteY0" fmla="*/ 0 h 2636838"/>
              <a:gd name="connsiteX1" fmla="*/ 13439775 w 13439775"/>
              <a:gd name="connsiteY1" fmla="*/ 279400 h 2636838"/>
              <a:gd name="connsiteX2" fmla="*/ 13439775 w 13439775"/>
              <a:gd name="connsiteY2" fmla="*/ 1465263 h 2636838"/>
              <a:gd name="connsiteX3" fmla="*/ 0 w 13439775"/>
              <a:gd name="connsiteY3" fmla="*/ 2636838 h 2636838"/>
              <a:gd name="connsiteX4" fmla="*/ 0 w 13439775"/>
              <a:gd name="connsiteY4" fmla="*/ 0 h 2636838"/>
              <a:gd name="connsiteX0" fmla="*/ 0 w 13439775"/>
              <a:gd name="connsiteY0" fmla="*/ 0 h 2636838"/>
              <a:gd name="connsiteX1" fmla="*/ 13439775 w 13439775"/>
              <a:gd name="connsiteY1" fmla="*/ 3175 h 2636838"/>
              <a:gd name="connsiteX2" fmla="*/ 13439775 w 13439775"/>
              <a:gd name="connsiteY2" fmla="*/ 1465263 h 2636838"/>
              <a:gd name="connsiteX3" fmla="*/ 0 w 13439775"/>
              <a:gd name="connsiteY3" fmla="*/ 2636838 h 2636838"/>
              <a:gd name="connsiteX4" fmla="*/ 0 w 13439775"/>
              <a:gd name="connsiteY4" fmla="*/ 0 h 26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636838">
                <a:moveTo>
                  <a:pt x="0" y="0"/>
                </a:moveTo>
                <a:lnTo>
                  <a:pt x="13439775" y="3175"/>
                </a:lnTo>
                <a:lnTo>
                  <a:pt x="13439775" y="1465263"/>
                </a:lnTo>
                <a:lnTo>
                  <a:pt x="0" y="26368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70458"/>
            <a:ext cx="6359057" cy="4489217"/>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spTree>
    <p:extLst>
      <p:ext uri="{BB962C8B-B14F-4D97-AF65-F5344CB8AC3E}">
        <p14:creationId xmlns:p14="http://schemas.microsoft.com/office/powerpoint/2010/main" val="345315543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lide BG 6">
    <p:bg>
      <p:bgRef idx="1001">
        <a:schemeClr val="bg1"/>
      </p:bgRef>
    </p:bg>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pic>
        <p:nvPicPr>
          <p:cNvPr id="4" name="Picture 3" descr="Shape&#10;&#10;Description automatically generated">
            <a:extLst>
              <a:ext uri="{FF2B5EF4-FFF2-40B4-BE49-F238E27FC236}">
                <a16:creationId xmlns:a16="http://schemas.microsoft.com/office/drawing/2014/main" id="{93C067FE-D053-6DD0-1373-D9C453F6C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922837"/>
            <a:ext cx="3735129" cy="2636838"/>
          </a:xfrm>
          <a:prstGeom prst="rect">
            <a:avLst/>
          </a:prstGeom>
        </p:spPr>
      </p:pic>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7009800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Slide BG 6">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3C067FE-D053-6DD0-1373-D9C453F6C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926080"/>
            <a:ext cx="6563571" cy="4633595"/>
          </a:xfrm>
          <a:prstGeom prst="rect">
            <a:avLst/>
          </a:prstGeom>
        </p:spPr>
      </p:pic>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49076" y="0"/>
            <a:ext cx="1790699" cy="7559675"/>
          </a:xfrm>
          <a:prstGeom prst="rect">
            <a:avLst/>
          </a:prstGeom>
        </p:spPr>
      </p:pic>
    </p:spTree>
    <p:extLst>
      <p:ext uri="{BB962C8B-B14F-4D97-AF65-F5344CB8AC3E}">
        <p14:creationId xmlns:p14="http://schemas.microsoft.com/office/powerpoint/2010/main" val="33228108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Aims">
    <p:spTree>
      <p:nvGrpSpPr>
        <p:cNvPr id="1" name=""/>
        <p:cNvGrpSpPr/>
        <p:nvPr/>
      </p:nvGrpSpPr>
      <p:grpSpPr>
        <a:xfrm>
          <a:off x="0" y="0"/>
          <a:ext cx="0" cy="0"/>
          <a:chOff x="0" y="0"/>
          <a:chExt cx="0" cy="0"/>
        </a:xfrm>
      </p:grpSpPr>
      <p:pic>
        <p:nvPicPr>
          <p:cNvPr id="3" name="Picture 2" descr="Two people holding tennis rackets&#10;&#10;Description automatically generated with medium confidence">
            <a:extLst>
              <a:ext uri="{FF2B5EF4-FFF2-40B4-BE49-F238E27FC236}">
                <a16:creationId xmlns:a16="http://schemas.microsoft.com/office/drawing/2014/main" id="{8AD08A5A-1C7A-841A-E5A3-B3635F20ED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
          <a:stretch/>
        </p:blipFill>
        <p:spPr>
          <a:xfrm>
            <a:off x="7761513" y="0"/>
            <a:ext cx="5678261" cy="7559675"/>
          </a:xfrm>
          <a:prstGeom prst="rect">
            <a:avLst/>
          </a:prstGeom>
        </p:spPr>
      </p:pic>
      <p:sp>
        <p:nvSpPr>
          <p:cNvPr id="9" name="Rectangle 7">
            <a:extLst>
              <a:ext uri="{FF2B5EF4-FFF2-40B4-BE49-F238E27FC236}">
                <a16:creationId xmlns:a16="http://schemas.microsoft.com/office/drawing/2014/main" id="{38C3B0FA-1B98-C710-D470-F6F603C7EE79}"/>
              </a:ext>
            </a:extLst>
          </p:cNvPr>
          <p:cNvSpPr/>
          <p:nvPr userDrawn="1"/>
        </p:nvSpPr>
        <p:spPr>
          <a:xfrm>
            <a:off x="0" y="-1"/>
            <a:ext cx="9530417" cy="755967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9538404"/>
              <a:gd name="connsiteY0" fmla="*/ 6002 h 7565677"/>
              <a:gd name="connsiteX1" fmla="*/ 9538404 w 9538404"/>
              <a:gd name="connsiteY1" fmla="*/ 0 h 7565677"/>
              <a:gd name="connsiteX2" fmla="*/ 5943662 w 9538404"/>
              <a:gd name="connsiteY2" fmla="*/ 7565677 h 7565677"/>
              <a:gd name="connsiteX3" fmla="*/ 970 w 9538404"/>
              <a:gd name="connsiteY3" fmla="*/ 7565677 h 7565677"/>
              <a:gd name="connsiteX4" fmla="*/ 3522 w 9538404"/>
              <a:gd name="connsiteY4" fmla="*/ 6002 h 7565677"/>
              <a:gd name="connsiteX0" fmla="*/ 3522 w 9538404"/>
              <a:gd name="connsiteY0" fmla="*/ 6002 h 7565677"/>
              <a:gd name="connsiteX1" fmla="*/ 9538404 w 9538404"/>
              <a:gd name="connsiteY1" fmla="*/ 0 h 7565677"/>
              <a:gd name="connsiteX2" fmla="*/ 7908206 w 9538404"/>
              <a:gd name="connsiteY2" fmla="*/ 7565677 h 7565677"/>
              <a:gd name="connsiteX3" fmla="*/ 970 w 9538404"/>
              <a:gd name="connsiteY3" fmla="*/ 7565677 h 7565677"/>
              <a:gd name="connsiteX4" fmla="*/ 3522 w 9538404"/>
              <a:gd name="connsiteY4" fmla="*/ 6002 h 7565677"/>
              <a:gd name="connsiteX0" fmla="*/ 3522 w 9538404"/>
              <a:gd name="connsiteY0" fmla="*/ 0 h 7566010"/>
              <a:gd name="connsiteX1" fmla="*/ 9538404 w 9538404"/>
              <a:gd name="connsiteY1" fmla="*/ 333 h 7566010"/>
              <a:gd name="connsiteX2" fmla="*/ 7908206 w 9538404"/>
              <a:gd name="connsiteY2" fmla="*/ 7566010 h 7566010"/>
              <a:gd name="connsiteX3" fmla="*/ 970 w 9538404"/>
              <a:gd name="connsiteY3" fmla="*/ 7566010 h 7566010"/>
              <a:gd name="connsiteX4" fmla="*/ 3522 w 9538404"/>
              <a:gd name="connsiteY4" fmla="*/ 0 h 756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404" h="7566010">
                <a:moveTo>
                  <a:pt x="3522" y="0"/>
                </a:moveTo>
                <a:lnTo>
                  <a:pt x="9538404" y="333"/>
                </a:lnTo>
                <a:lnTo>
                  <a:pt x="7908206" y="7566010"/>
                </a:lnTo>
                <a:lnTo>
                  <a:pt x="970" y="7566010"/>
                </a:lnTo>
                <a:cubicBezTo>
                  <a:pt x="-3205" y="5046118"/>
                  <a:pt x="7697" y="2519892"/>
                  <a:pt x="3522"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94FB5AAD-5E9F-42AD-B24D-2BC8589EFD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133222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Background pattern&#10;&#10;Description automatically generated">
            <a:extLst>
              <a:ext uri="{FF2B5EF4-FFF2-40B4-BE49-F238E27FC236}">
                <a16:creationId xmlns:a16="http://schemas.microsoft.com/office/drawing/2014/main" id="{BE04A645-26F9-78DF-1D9F-A83E0A763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52825"/>
            <a:ext cx="6804947" cy="4806850"/>
          </a:xfrm>
          <a:prstGeom prst="rect">
            <a:avLst/>
          </a:prstGeom>
        </p:spPr>
      </p:pic>
    </p:spTree>
    <p:extLst>
      <p:ext uri="{BB962C8B-B14F-4D97-AF65-F5344CB8AC3E}">
        <p14:creationId xmlns:p14="http://schemas.microsoft.com/office/powerpoint/2010/main" val="176196957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lide BG 6">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A6D73C-C367-7E52-0ED6-BCEBA1CDA0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8680862" cy="7569896"/>
          </a:xfrm>
          <a:prstGeom prst="rect">
            <a:avLst/>
          </a:prstGeom>
        </p:spPr>
      </p:pic>
      <p:pic>
        <p:nvPicPr>
          <p:cNvPr id="4" name="Picture 3" descr="Shape&#10;&#10;Description automatically generated">
            <a:extLst>
              <a:ext uri="{FF2B5EF4-FFF2-40B4-BE49-F238E27FC236}">
                <a16:creationId xmlns:a16="http://schemas.microsoft.com/office/drawing/2014/main" id="{C5A28C09-0298-57CA-F276-0D234ADD36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1"/>
            <a:ext cx="6483926" cy="7916838"/>
          </a:xfrm>
          <a:prstGeom prst="rect">
            <a:avLst/>
          </a:prstGeom>
        </p:spPr>
      </p:pic>
      <p:pic>
        <p:nvPicPr>
          <p:cNvPr id="6" name="Picture 5" descr="Background pattern&#10;&#10;Description automatically generated">
            <a:extLst>
              <a:ext uri="{FF2B5EF4-FFF2-40B4-BE49-F238E27FC236}">
                <a16:creationId xmlns:a16="http://schemas.microsoft.com/office/drawing/2014/main" id="{B19CDEEA-78B8-4D6C-A889-EFBC869025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2196935"/>
            <a:ext cx="7591908" cy="5362740"/>
          </a:xfrm>
          <a:prstGeom prst="rect">
            <a:avLst/>
          </a:prstGeom>
        </p:spPr>
      </p:pic>
    </p:spTree>
    <p:extLst>
      <p:ext uri="{BB962C8B-B14F-4D97-AF65-F5344CB8AC3E}">
        <p14:creationId xmlns:p14="http://schemas.microsoft.com/office/powerpoint/2010/main" val="202471989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BG 7">
    <p:bg>
      <p:bgRef idx="1001">
        <a:schemeClr val="bg1"/>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2" y="1981200"/>
            <a:ext cx="1321402" cy="5578475"/>
          </a:xfrm>
          <a:prstGeom prst="rect">
            <a:avLst/>
          </a:prstGeom>
        </p:spPr>
      </p:pic>
    </p:spTree>
    <p:extLst>
      <p:ext uri="{BB962C8B-B14F-4D97-AF65-F5344CB8AC3E}">
        <p14:creationId xmlns:p14="http://schemas.microsoft.com/office/powerpoint/2010/main" val="308239260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BG 8">
    <p:bg>
      <p:bgRef idx="1001">
        <a:schemeClr val="bg2"/>
      </p:bgRef>
    </p:bg>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86458" y="1864457"/>
            <a:ext cx="1253316" cy="569521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AB2427BC-6415-3D60-77DB-307868D115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526157" cy="6285601"/>
          </a:xfrm>
          <a:prstGeom prst="rect">
            <a:avLst/>
          </a:prstGeom>
        </p:spPr>
      </p:pic>
    </p:spTree>
    <p:extLst>
      <p:ext uri="{BB962C8B-B14F-4D97-AF65-F5344CB8AC3E}">
        <p14:creationId xmlns:p14="http://schemas.microsoft.com/office/powerpoint/2010/main" val="1739011724"/>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lide BG 8">
    <p:bg>
      <p:bgRef idx="1001">
        <a:schemeClr val="bg2"/>
      </p:bgRef>
    </p:bg>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86458" y="1864457"/>
            <a:ext cx="1253316" cy="5695217"/>
          </a:xfrm>
          <a:prstGeom prst="rect">
            <a:avLst/>
          </a:prstGeom>
        </p:spPr>
      </p:pic>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0"/>
            <a:ext cx="5526156" cy="6197778"/>
          </a:xfrm>
          <a:prstGeom prst="rect">
            <a:avLst/>
          </a:prstGeom>
        </p:spPr>
      </p:pic>
    </p:spTree>
    <p:extLst>
      <p:ext uri="{BB962C8B-B14F-4D97-AF65-F5344CB8AC3E}">
        <p14:creationId xmlns:p14="http://schemas.microsoft.com/office/powerpoint/2010/main" val="227377616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lide BG 8">
    <p:bg>
      <p:bgPr>
        <a:solidFill>
          <a:schemeClr val="accent2"/>
        </a:solidFill>
        <a:effectLst/>
      </p:bgPr>
    </p:bg>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86458" y="1864457"/>
            <a:ext cx="1253316" cy="5695217"/>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92A20C60-5674-5FB2-D0D9-5B0310A91D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428034" cy="6346625"/>
          </a:xfrm>
          <a:prstGeom prst="rect">
            <a:avLst/>
          </a:prstGeom>
        </p:spPr>
      </p:pic>
    </p:spTree>
    <p:extLst>
      <p:ext uri="{BB962C8B-B14F-4D97-AF65-F5344CB8AC3E}">
        <p14:creationId xmlns:p14="http://schemas.microsoft.com/office/powerpoint/2010/main" val="2914006763"/>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BG 8">
    <p:bg>
      <p:bgRef idx="1001">
        <a:schemeClr val="bg2"/>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2AD1DB2-6BF3-C599-0493-A1A34E11DE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30417"/>
            <a:ext cx="8540554" cy="6029258"/>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575F11AA-A1F3-DC71-0EE0-D918EE7579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65819" y="0"/>
            <a:ext cx="1773955" cy="7559675"/>
          </a:xfrm>
          <a:prstGeom prst="rect">
            <a:avLst/>
          </a:prstGeom>
        </p:spPr>
      </p:pic>
    </p:spTree>
    <p:extLst>
      <p:ext uri="{BB962C8B-B14F-4D97-AF65-F5344CB8AC3E}">
        <p14:creationId xmlns:p14="http://schemas.microsoft.com/office/powerpoint/2010/main" val="66284087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38497420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140390174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8D54CE1B-CAA1-904F-05CF-30697D7834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645920"/>
            <a:ext cx="8371967" cy="5913755"/>
          </a:xfrm>
          <a:prstGeom prst="rect">
            <a:avLst/>
          </a:prstGeom>
        </p:spPr>
      </p:pic>
    </p:spTree>
    <p:extLst>
      <p:ext uri="{BB962C8B-B14F-4D97-AF65-F5344CB8AC3E}">
        <p14:creationId xmlns:p14="http://schemas.microsoft.com/office/powerpoint/2010/main" val="14655818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it Aims 2">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BE3A71E-78BF-DDA3-3003-1571C59361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33598"/>
            <a:ext cx="7686136" cy="5426077"/>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E252EC3D-4EA5-F509-0EA7-CC81833F1A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335774" y="2587925"/>
            <a:ext cx="1103824" cy="4971750"/>
          </a:xfrm>
          <a:prstGeom prst="rect">
            <a:avLst/>
          </a:prstGeom>
        </p:spPr>
      </p:pic>
    </p:spTree>
    <p:extLst>
      <p:ext uri="{BB962C8B-B14F-4D97-AF65-F5344CB8AC3E}">
        <p14:creationId xmlns:p14="http://schemas.microsoft.com/office/powerpoint/2010/main" val="3025822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BG 9">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3205E79-5C6E-EBD8-AD85-8024C6F78F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20281" y="1846135"/>
            <a:ext cx="1319493" cy="5713540"/>
          </a:xfrm>
          <a:prstGeom prst="rect">
            <a:avLst/>
          </a:prstGeom>
        </p:spPr>
      </p:pic>
    </p:spTree>
    <p:extLst>
      <p:ext uri="{BB962C8B-B14F-4D97-AF65-F5344CB8AC3E}">
        <p14:creationId xmlns:p14="http://schemas.microsoft.com/office/powerpoint/2010/main" val="1774787055"/>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BG 10">
    <p:bg>
      <p:bgRef idx="1001">
        <a:schemeClr val="bg2"/>
      </p:bgRef>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8A6479A-AF7F-6E43-B906-897A078D916E}"/>
              </a:ext>
            </a:extLst>
          </p:cNvPr>
          <p:cNvSpPr/>
          <p:nvPr userDrawn="1"/>
        </p:nvSpPr>
        <p:spPr>
          <a:xfrm>
            <a:off x="-4363" y="-3"/>
            <a:ext cx="11140209" cy="756385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6701590"/>
              <a:gd name="connsiteY0" fmla="*/ 0 h 7571706"/>
              <a:gd name="connsiteX1" fmla="*/ 6701590 w 6701590"/>
              <a:gd name="connsiteY1" fmla="*/ 0 h 7571706"/>
              <a:gd name="connsiteX2" fmla="*/ 3958390 w 6701590"/>
              <a:gd name="connsiteY2" fmla="*/ 7571706 h 7571706"/>
              <a:gd name="connsiteX3" fmla="*/ 0 w 6701590"/>
              <a:gd name="connsiteY3" fmla="*/ 7559675 h 7571706"/>
              <a:gd name="connsiteX4" fmla="*/ 0 w 6701590"/>
              <a:gd name="connsiteY4" fmla="*/ 0 h 7571706"/>
              <a:gd name="connsiteX0" fmla="*/ 0 w 5558590"/>
              <a:gd name="connsiteY0" fmla="*/ 0 h 7571706"/>
              <a:gd name="connsiteX1" fmla="*/ 5558590 w 5558590"/>
              <a:gd name="connsiteY1" fmla="*/ 0 h 7571706"/>
              <a:gd name="connsiteX2" fmla="*/ 3958390 w 5558590"/>
              <a:gd name="connsiteY2" fmla="*/ 7571706 h 7571706"/>
              <a:gd name="connsiteX3" fmla="*/ 0 w 5558590"/>
              <a:gd name="connsiteY3" fmla="*/ 7559675 h 7571706"/>
              <a:gd name="connsiteX4" fmla="*/ 0 w 5558590"/>
              <a:gd name="connsiteY4" fmla="*/ 0 h 7571706"/>
              <a:gd name="connsiteX0" fmla="*/ 12506 w 5571096"/>
              <a:gd name="connsiteY0" fmla="*/ 0 h 7572181"/>
              <a:gd name="connsiteX1" fmla="*/ 5571096 w 5571096"/>
              <a:gd name="connsiteY1" fmla="*/ 0 h 7572181"/>
              <a:gd name="connsiteX2" fmla="*/ 3970896 w 5571096"/>
              <a:gd name="connsiteY2" fmla="*/ 7571706 h 7572181"/>
              <a:gd name="connsiteX3" fmla="*/ 0 w 5571096"/>
              <a:gd name="connsiteY3" fmla="*/ 7572181 h 7572181"/>
              <a:gd name="connsiteX4" fmla="*/ 12506 w 5571096"/>
              <a:gd name="connsiteY4" fmla="*/ 0 h 7572181"/>
              <a:gd name="connsiteX0" fmla="*/ 12506 w 9914125"/>
              <a:gd name="connsiteY0" fmla="*/ 0 h 7572181"/>
              <a:gd name="connsiteX1" fmla="*/ 9914125 w 9914125"/>
              <a:gd name="connsiteY1" fmla="*/ 0 h 7572181"/>
              <a:gd name="connsiteX2" fmla="*/ 3970896 w 9914125"/>
              <a:gd name="connsiteY2" fmla="*/ 7571706 h 7572181"/>
              <a:gd name="connsiteX3" fmla="*/ 0 w 9914125"/>
              <a:gd name="connsiteY3" fmla="*/ 7572181 h 7572181"/>
              <a:gd name="connsiteX4" fmla="*/ 12506 w 9914125"/>
              <a:gd name="connsiteY4" fmla="*/ 0 h 7572181"/>
              <a:gd name="connsiteX0" fmla="*/ 12506 w 9914125"/>
              <a:gd name="connsiteY0" fmla="*/ 0 h 7584748"/>
              <a:gd name="connsiteX1" fmla="*/ 9914125 w 9914125"/>
              <a:gd name="connsiteY1" fmla="*/ 0 h 7584748"/>
              <a:gd name="connsiteX2" fmla="*/ 3579633 w 9914125"/>
              <a:gd name="connsiteY2" fmla="*/ 7584748 h 7584748"/>
              <a:gd name="connsiteX3" fmla="*/ 0 w 9914125"/>
              <a:gd name="connsiteY3" fmla="*/ 7572181 h 7584748"/>
              <a:gd name="connsiteX4" fmla="*/ 12506 w 9914125"/>
              <a:gd name="connsiteY4" fmla="*/ 0 h 7584748"/>
              <a:gd name="connsiteX0" fmla="*/ 1668 w 9903287"/>
              <a:gd name="connsiteY0" fmla="*/ 0 h 7584748"/>
              <a:gd name="connsiteX1" fmla="*/ 9903287 w 9903287"/>
              <a:gd name="connsiteY1" fmla="*/ 0 h 7584748"/>
              <a:gd name="connsiteX2" fmla="*/ 3568795 w 9903287"/>
              <a:gd name="connsiteY2" fmla="*/ 7584748 h 7584748"/>
              <a:gd name="connsiteX3" fmla="*/ 0 w 9903287"/>
              <a:gd name="connsiteY3" fmla="*/ 5946386 h 7584748"/>
              <a:gd name="connsiteX4" fmla="*/ 1668 w 9903287"/>
              <a:gd name="connsiteY4" fmla="*/ 0 h 7584748"/>
              <a:gd name="connsiteX0" fmla="*/ 1668 w 9903287"/>
              <a:gd name="connsiteY0" fmla="*/ 0 h 5958954"/>
              <a:gd name="connsiteX1" fmla="*/ 9903287 w 9903287"/>
              <a:gd name="connsiteY1" fmla="*/ 0 h 5958954"/>
              <a:gd name="connsiteX2" fmla="*/ 4912785 w 9903287"/>
              <a:gd name="connsiteY2" fmla="*/ 5958954 h 5958954"/>
              <a:gd name="connsiteX3" fmla="*/ 0 w 9903287"/>
              <a:gd name="connsiteY3" fmla="*/ 5946386 h 5958954"/>
              <a:gd name="connsiteX4" fmla="*/ 1668 w 9903287"/>
              <a:gd name="connsiteY4" fmla="*/ 0 h 5958954"/>
              <a:gd name="connsiteX0" fmla="*/ 1668 w 9903287"/>
              <a:gd name="connsiteY0" fmla="*/ 0 h 5946386"/>
              <a:gd name="connsiteX1" fmla="*/ 9903287 w 9903287"/>
              <a:gd name="connsiteY1" fmla="*/ 0 h 5946386"/>
              <a:gd name="connsiteX2" fmla="*/ 4940900 w 9903287"/>
              <a:gd name="connsiteY2" fmla="*/ 5924592 h 5946386"/>
              <a:gd name="connsiteX3" fmla="*/ 0 w 9903287"/>
              <a:gd name="connsiteY3" fmla="*/ 5946386 h 5946386"/>
              <a:gd name="connsiteX4" fmla="*/ 1668 w 9903287"/>
              <a:gd name="connsiteY4" fmla="*/ 0 h 5946386"/>
              <a:gd name="connsiteX0" fmla="*/ 1668 w 9903287"/>
              <a:gd name="connsiteY0" fmla="*/ 0 h 5937015"/>
              <a:gd name="connsiteX1" fmla="*/ 9903287 w 9903287"/>
              <a:gd name="connsiteY1" fmla="*/ 0 h 5937015"/>
              <a:gd name="connsiteX2" fmla="*/ 4940900 w 9903287"/>
              <a:gd name="connsiteY2" fmla="*/ 5924592 h 5937015"/>
              <a:gd name="connsiteX3" fmla="*/ 0 w 9903287"/>
              <a:gd name="connsiteY3" fmla="*/ 5937015 h 5937015"/>
              <a:gd name="connsiteX4" fmla="*/ 1668 w 9903287"/>
              <a:gd name="connsiteY4" fmla="*/ 0 h 5937015"/>
              <a:gd name="connsiteX0" fmla="*/ 1668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1668 w 9895835"/>
              <a:gd name="connsiteY4" fmla="*/ 0 h 5937015"/>
              <a:gd name="connsiteX0" fmla="*/ 1508416 w 9895835"/>
              <a:gd name="connsiteY0" fmla="*/ 575351 h 5927080"/>
              <a:gd name="connsiteX1" fmla="*/ 9895835 w 9895835"/>
              <a:gd name="connsiteY1" fmla="*/ 0 h 5927080"/>
              <a:gd name="connsiteX2" fmla="*/ 4940900 w 9895835"/>
              <a:gd name="connsiteY2" fmla="*/ 5914657 h 5927080"/>
              <a:gd name="connsiteX3" fmla="*/ 0 w 9895835"/>
              <a:gd name="connsiteY3" fmla="*/ 5927080 h 5927080"/>
              <a:gd name="connsiteX4" fmla="*/ 1508416 w 9895835"/>
              <a:gd name="connsiteY4" fmla="*/ 575351 h 5927080"/>
              <a:gd name="connsiteX0" fmla="*/ 2082932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2082932 w 9895835"/>
              <a:gd name="connsiteY4" fmla="*/ 0 h 5937015"/>
              <a:gd name="connsiteX0" fmla="*/ 45030 w 7857933"/>
              <a:gd name="connsiteY0" fmla="*/ 0 h 5980369"/>
              <a:gd name="connsiteX1" fmla="*/ 7857933 w 7857933"/>
              <a:gd name="connsiteY1" fmla="*/ 9935 h 5980369"/>
              <a:gd name="connsiteX2" fmla="*/ 2902998 w 7857933"/>
              <a:gd name="connsiteY2" fmla="*/ 5924592 h 5980369"/>
              <a:gd name="connsiteX3" fmla="*/ 0 w 7857933"/>
              <a:gd name="connsiteY3" fmla="*/ 5980369 h 5980369"/>
              <a:gd name="connsiteX4" fmla="*/ 45030 w 7857933"/>
              <a:gd name="connsiteY4" fmla="*/ 0 h 5980369"/>
              <a:gd name="connsiteX0" fmla="*/ 109 w 7813012"/>
              <a:gd name="connsiteY0" fmla="*/ 0 h 5924592"/>
              <a:gd name="connsiteX1" fmla="*/ 7813012 w 7813012"/>
              <a:gd name="connsiteY1" fmla="*/ 9935 h 5924592"/>
              <a:gd name="connsiteX2" fmla="*/ 2858077 w 7813012"/>
              <a:gd name="connsiteY2" fmla="*/ 5924592 h 5924592"/>
              <a:gd name="connsiteX3" fmla="*/ 109096 w 7813012"/>
              <a:gd name="connsiteY3" fmla="*/ 5876047 h 5924592"/>
              <a:gd name="connsiteX4" fmla="*/ 109 w 7813012"/>
              <a:gd name="connsiteY4" fmla="*/ 0 h 5924592"/>
              <a:gd name="connsiteX0" fmla="*/ 463 w 7813366"/>
              <a:gd name="connsiteY0" fmla="*/ 0 h 5924592"/>
              <a:gd name="connsiteX1" fmla="*/ 7813366 w 7813366"/>
              <a:gd name="connsiteY1" fmla="*/ 9935 h 5924592"/>
              <a:gd name="connsiteX2" fmla="*/ 2858431 w 7813366"/>
              <a:gd name="connsiteY2" fmla="*/ 5924592 h 5924592"/>
              <a:gd name="connsiteX3" fmla="*/ 17536 w 7813366"/>
              <a:gd name="connsiteY3" fmla="*/ 5913305 h 5924592"/>
              <a:gd name="connsiteX4" fmla="*/ 463 w 7813366"/>
              <a:gd name="connsiteY4" fmla="*/ 0 h 5924592"/>
              <a:gd name="connsiteX0" fmla="*/ 463 w 7813366"/>
              <a:gd name="connsiteY0" fmla="*/ 0 h 5914657"/>
              <a:gd name="connsiteX1" fmla="*/ 7813366 w 7813366"/>
              <a:gd name="connsiteY1" fmla="*/ 9935 h 5914657"/>
              <a:gd name="connsiteX2" fmla="*/ 2865884 w 7813366"/>
              <a:gd name="connsiteY2" fmla="*/ 5914657 h 5914657"/>
              <a:gd name="connsiteX3" fmla="*/ 17536 w 7813366"/>
              <a:gd name="connsiteY3" fmla="*/ 5913305 h 5914657"/>
              <a:gd name="connsiteX4" fmla="*/ 463 w 7813366"/>
              <a:gd name="connsiteY4" fmla="*/ 0 h 5914657"/>
              <a:gd name="connsiteX0" fmla="*/ 7769 w 7795830"/>
              <a:gd name="connsiteY0" fmla="*/ 34774 h 5904722"/>
              <a:gd name="connsiteX1" fmla="*/ 7795830 w 7795830"/>
              <a:gd name="connsiteY1" fmla="*/ 0 h 5904722"/>
              <a:gd name="connsiteX2" fmla="*/ 2848348 w 7795830"/>
              <a:gd name="connsiteY2" fmla="*/ 5904722 h 5904722"/>
              <a:gd name="connsiteX3" fmla="*/ 0 w 7795830"/>
              <a:gd name="connsiteY3" fmla="*/ 5903370 h 5904722"/>
              <a:gd name="connsiteX4" fmla="*/ 7769 w 7795830"/>
              <a:gd name="connsiteY4" fmla="*/ 34774 h 5904722"/>
              <a:gd name="connsiteX0" fmla="*/ 998 w 7798995"/>
              <a:gd name="connsiteY0" fmla="*/ 0 h 5914657"/>
              <a:gd name="connsiteX1" fmla="*/ 7798995 w 7798995"/>
              <a:gd name="connsiteY1" fmla="*/ 9935 h 5914657"/>
              <a:gd name="connsiteX2" fmla="*/ 2851513 w 7798995"/>
              <a:gd name="connsiteY2" fmla="*/ 5914657 h 5914657"/>
              <a:gd name="connsiteX3" fmla="*/ 3165 w 7798995"/>
              <a:gd name="connsiteY3" fmla="*/ 5913305 h 5914657"/>
              <a:gd name="connsiteX4" fmla="*/ 998 w 7798995"/>
              <a:gd name="connsiteY4" fmla="*/ 0 h 5914657"/>
              <a:gd name="connsiteX0" fmla="*/ 1241 w 7799238"/>
              <a:gd name="connsiteY0" fmla="*/ 0 h 5915789"/>
              <a:gd name="connsiteX1" fmla="*/ 7799238 w 7799238"/>
              <a:gd name="connsiteY1" fmla="*/ 9935 h 5915789"/>
              <a:gd name="connsiteX2" fmla="*/ 2851756 w 7799238"/>
              <a:gd name="connsiteY2" fmla="*/ 5914657 h 5915789"/>
              <a:gd name="connsiteX3" fmla="*/ 924 w 7799238"/>
              <a:gd name="connsiteY3" fmla="*/ 5915789 h 5915789"/>
              <a:gd name="connsiteX4" fmla="*/ 1241 w 7799238"/>
              <a:gd name="connsiteY4" fmla="*/ 0 h 5915789"/>
              <a:gd name="connsiteX0" fmla="*/ 1241 w 7811661"/>
              <a:gd name="connsiteY0" fmla="*/ 2 h 5915791"/>
              <a:gd name="connsiteX1" fmla="*/ 7811661 w 7811661"/>
              <a:gd name="connsiteY1" fmla="*/ 0 h 5915791"/>
              <a:gd name="connsiteX2" fmla="*/ 2851756 w 7811661"/>
              <a:gd name="connsiteY2" fmla="*/ 5914659 h 5915791"/>
              <a:gd name="connsiteX3" fmla="*/ 924 w 7811661"/>
              <a:gd name="connsiteY3" fmla="*/ 5915791 h 5915791"/>
              <a:gd name="connsiteX4" fmla="*/ 1241 w 7811661"/>
              <a:gd name="connsiteY4" fmla="*/ 2 h 5915791"/>
              <a:gd name="connsiteX0" fmla="*/ 14 w 8714809"/>
              <a:gd name="connsiteY0" fmla="*/ 2 h 5915791"/>
              <a:gd name="connsiteX1" fmla="*/ 8714809 w 8714809"/>
              <a:gd name="connsiteY1" fmla="*/ 0 h 5915791"/>
              <a:gd name="connsiteX2" fmla="*/ 3754904 w 8714809"/>
              <a:gd name="connsiteY2" fmla="*/ 5914659 h 5915791"/>
              <a:gd name="connsiteX3" fmla="*/ 904072 w 8714809"/>
              <a:gd name="connsiteY3" fmla="*/ 5915791 h 5915791"/>
              <a:gd name="connsiteX4" fmla="*/ 14 w 8714809"/>
              <a:gd name="connsiteY4" fmla="*/ 2 h 5915791"/>
              <a:gd name="connsiteX0" fmla="*/ 2801 w 8717596"/>
              <a:gd name="connsiteY0" fmla="*/ 2 h 5918275"/>
              <a:gd name="connsiteX1" fmla="*/ 8717596 w 8717596"/>
              <a:gd name="connsiteY1" fmla="*/ 0 h 5918275"/>
              <a:gd name="connsiteX2" fmla="*/ 3757691 w 8717596"/>
              <a:gd name="connsiteY2" fmla="*/ 5914659 h 5918275"/>
              <a:gd name="connsiteX3" fmla="*/ 0 w 8717596"/>
              <a:gd name="connsiteY3" fmla="*/ 5918275 h 5918275"/>
              <a:gd name="connsiteX4" fmla="*/ 2801 w 8717596"/>
              <a:gd name="connsiteY4" fmla="*/ 2 h 591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7596" h="5918275">
                <a:moveTo>
                  <a:pt x="2801" y="2"/>
                </a:moveTo>
                <a:lnTo>
                  <a:pt x="8717596" y="0"/>
                </a:lnTo>
                <a:lnTo>
                  <a:pt x="3757691" y="5914659"/>
                </a:lnTo>
                <a:lnTo>
                  <a:pt x="0" y="5918275"/>
                </a:lnTo>
                <a:cubicBezTo>
                  <a:pt x="4169" y="3394215"/>
                  <a:pt x="-1368" y="2524062"/>
                  <a:pt x="2801" y="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descr="Background pattern&#10;&#10;Description automatically generated with low confidence">
            <a:extLst>
              <a:ext uri="{FF2B5EF4-FFF2-40B4-BE49-F238E27FC236}">
                <a16:creationId xmlns:a16="http://schemas.microsoft.com/office/drawing/2014/main" id="{8AF6F07B-44FC-524A-8A43-8DDFF56850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5" y="5108670"/>
            <a:ext cx="7699996" cy="2452991"/>
          </a:xfrm>
          <a:prstGeom prst="rect">
            <a:avLst/>
          </a:prstGeom>
        </p:spPr>
      </p:pic>
    </p:spTree>
    <p:extLst>
      <p:ext uri="{BB962C8B-B14F-4D97-AF65-F5344CB8AC3E}">
        <p14:creationId xmlns:p14="http://schemas.microsoft.com/office/powerpoint/2010/main" val="116205258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rot="10800000">
            <a:off x="5887056" y="-5014"/>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a:extLst>
              <a:ext uri="{FF2B5EF4-FFF2-40B4-BE49-F238E27FC236}">
                <a16:creationId xmlns:a16="http://schemas.microsoft.com/office/drawing/2014/main" id="{07DAACF1-826C-BA4E-8E2A-930D47E14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4" y="6167739"/>
            <a:ext cx="4759465" cy="1391936"/>
          </a:xfrm>
          <a:prstGeom prst="rect">
            <a:avLst/>
          </a:prstGeom>
        </p:spPr>
      </p:pic>
    </p:spTree>
    <p:extLst>
      <p:ext uri="{BB962C8B-B14F-4D97-AF65-F5344CB8AC3E}">
        <p14:creationId xmlns:p14="http://schemas.microsoft.com/office/powerpoint/2010/main" val="3138089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rot="10800000">
            <a:off x="5887056" y="-5014"/>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Shape&#10;&#10;Description automatically generated">
            <a:extLst>
              <a:ext uri="{FF2B5EF4-FFF2-40B4-BE49-F238E27FC236}">
                <a16:creationId xmlns:a16="http://schemas.microsoft.com/office/drawing/2014/main" id="{97CD366E-F41D-D16D-456D-9C4C558D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84859"/>
            <a:ext cx="5063792" cy="3574816"/>
          </a:xfrm>
          <a:prstGeom prst="rect">
            <a:avLst/>
          </a:prstGeom>
        </p:spPr>
      </p:pic>
    </p:spTree>
    <p:extLst>
      <p:ext uri="{BB962C8B-B14F-4D97-AF65-F5344CB8AC3E}">
        <p14:creationId xmlns:p14="http://schemas.microsoft.com/office/powerpoint/2010/main" val="3551326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0" y="-2675"/>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Shape&#10;&#10;Description automatically generated">
            <a:extLst>
              <a:ext uri="{FF2B5EF4-FFF2-40B4-BE49-F238E27FC236}">
                <a16:creationId xmlns:a16="http://schemas.microsoft.com/office/drawing/2014/main" id="{97CD366E-F41D-D16D-456D-9C4C558D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84859"/>
            <a:ext cx="5063792" cy="3574816"/>
          </a:xfrm>
          <a:prstGeom prst="rect">
            <a:avLst/>
          </a:prstGeom>
        </p:spPr>
      </p:pic>
    </p:spTree>
    <p:extLst>
      <p:ext uri="{BB962C8B-B14F-4D97-AF65-F5344CB8AC3E}">
        <p14:creationId xmlns:p14="http://schemas.microsoft.com/office/powerpoint/2010/main" val="2975592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3285" y="-981"/>
            <a:ext cx="8185169" cy="7565671"/>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3839 h 7547005"/>
              <a:gd name="connsiteX4" fmla="*/ 664 w 7535140"/>
              <a:gd name="connsiteY4" fmla="*/ 0 h 7547005"/>
              <a:gd name="connsiteX0" fmla="*/ 0 w 8163363"/>
              <a:gd name="connsiteY0" fmla="*/ 8524 h 7546672"/>
              <a:gd name="connsiteX1" fmla="*/ 8163363 w 8163363"/>
              <a:gd name="connsiteY1" fmla="*/ 0 h 7546672"/>
              <a:gd name="connsiteX2" fmla="*/ 6575363 w 8163363"/>
              <a:gd name="connsiteY2" fmla="*/ 7546672 h 7546672"/>
              <a:gd name="connsiteX3" fmla="*/ 629503 w 8163363"/>
              <a:gd name="connsiteY3" fmla="*/ 7543506 h 7546672"/>
              <a:gd name="connsiteX4" fmla="*/ 0 w 8163363"/>
              <a:gd name="connsiteY4" fmla="*/ 8524 h 7546672"/>
              <a:gd name="connsiteX0" fmla="*/ 8921 w 8172284"/>
              <a:gd name="connsiteY0" fmla="*/ 8524 h 7546672"/>
              <a:gd name="connsiteX1" fmla="*/ 8172284 w 8172284"/>
              <a:gd name="connsiteY1" fmla="*/ 0 h 7546672"/>
              <a:gd name="connsiteX2" fmla="*/ 6584284 w 8172284"/>
              <a:gd name="connsiteY2" fmla="*/ 7546672 h 7546672"/>
              <a:gd name="connsiteX3" fmla="*/ 679 w 8172284"/>
              <a:gd name="connsiteY3" fmla="*/ 7543507 h 7546672"/>
              <a:gd name="connsiteX4" fmla="*/ 8921 w 8172284"/>
              <a:gd name="connsiteY4" fmla="*/ 8524 h 7546672"/>
              <a:gd name="connsiteX0" fmla="*/ 0 w 8163363"/>
              <a:gd name="connsiteY0" fmla="*/ 8524 h 7546672"/>
              <a:gd name="connsiteX1" fmla="*/ 8163363 w 8163363"/>
              <a:gd name="connsiteY1" fmla="*/ 0 h 7546672"/>
              <a:gd name="connsiteX2" fmla="*/ 6575363 w 8163363"/>
              <a:gd name="connsiteY2" fmla="*/ 7546672 h 7546672"/>
              <a:gd name="connsiteX3" fmla="*/ 39276 w 8163363"/>
              <a:gd name="connsiteY3" fmla="*/ 7521335 h 7546672"/>
              <a:gd name="connsiteX4" fmla="*/ 0 w 8163363"/>
              <a:gd name="connsiteY4" fmla="*/ 8524 h 7546672"/>
              <a:gd name="connsiteX0" fmla="*/ 0 w 8163363"/>
              <a:gd name="connsiteY0" fmla="*/ 8524 h 7549842"/>
              <a:gd name="connsiteX1" fmla="*/ 8163363 w 8163363"/>
              <a:gd name="connsiteY1" fmla="*/ 0 h 7549842"/>
              <a:gd name="connsiteX2" fmla="*/ 6575363 w 8163363"/>
              <a:gd name="connsiteY2" fmla="*/ 7546672 h 7549842"/>
              <a:gd name="connsiteX3" fmla="*/ 4430 w 8163363"/>
              <a:gd name="connsiteY3" fmla="*/ 7549842 h 7549842"/>
              <a:gd name="connsiteX4" fmla="*/ 0 w 8163363"/>
              <a:gd name="connsiteY4" fmla="*/ 8524 h 7549842"/>
              <a:gd name="connsiteX0" fmla="*/ 0 w 8166531"/>
              <a:gd name="connsiteY0" fmla="*/ 0 h 7550821"/>
              <a:gd name="connsiteX1" fmla="*/ 8166531 w 8166531"/>
              <a:gd name="connsiteY1" fmla="*/ 979 h 7550821"/>
              <a:gd name="connsiteX2" fmla="*/ 6578531 w 8166531"/>
              <a:gd name="connsiteY2" fmla="*/ 7547651 h 7550821"/>
              <a:gd name="connsiteX3" fmla="*/ 7598 w 8166531"/>
              <a:gd name="connsiteY3" fmla="*/ 7550821 h 7550821"/>
              <a:gd name="connsiteX4" fmla="*/ 0 w 8166531"/>
              <a:gd name="connsiteY4" fmla="*/ 0 h 7550821"/>
              <a:gd name="connsiteX0" fmla="*/ 0 w 8166531"/>
              <a:gd name="connsiteY0" fmla="*/ 0 h 7553988"/>
              <a:gd name="connsiteX1" fmla="*/ 8166531 w 8166531"/>
              <a:gd name="connsiteY1" fmla="*/ 979 h 7553988"/>
              <a:gd name="connsiteX2" fmla="*/ 6578531 w 8166531"/>
              <a:gd name="connsiteY2" fmla="*/ 7547651 h 7553988"/>
              <a:gd name="connsiteX3" fmla="*/ 4430 w 8166531"/>
              <a:gd name="connsiteY3" fmla="*/ 7553988 h 7553988"/>
              <a:gd name="connsiteX4" fmla="*/ 0 w 8166531"/>
              <a:gd name="connsiteY4" fmla="*/ 0 h 7553988"/>
              <a:gd name="connsiteX0" fmla="*/ 0 w 8166531"/>
              <a:gd name="connsiteY0" fmla="*/ 0 h 7547651"/>
              <a:gd name="connsiteX1" fmla="*/ 8166531 w 8166531"/>
              <a:gd name="connsiteY1" fmla="*/ 979 h 7547651"/>
              <a:gd name="connsiteX2" fmla="*/ 6578531 w 8166531"/>
              <a:gd name="connsiteY2" fmla="*/ 7547651 h 7547651"/>
              <a:gd name="connsiteX3" fmla="*/ 42444 w 8166531"/>
              <a:gd name="connsiteY3" fmla="*/ 7477969 h 7547651"/>
              <a:gd name="connsiteX4" fmla="*/ 0 w 8166531"/>
              <a:gd name="connsiteY4" fmla="*/ 0 h 7547651"/>
              <a:gd name="connsiteX0" fmla="*/ 109 w 8166640"/>
              <a:gd name="connsiteY0" fmla="*/ 0 h 7547651"/>
              <a:gd name="connsiteX1" fmla="*/ 8166640 w 8166640"/>
              <a:gd name="connsiteY1" fmla="*/ 979 h 7547651"/>
              <a:gd name="connsiteX2" fmla="*/ 6578640 w 8166640"/>
              <a:gd name="connsiteY2" fmla="*/ 7547651 h 7547651"/>
              <a:gd name="connsiteX3" fmla="*/ 1371 w 8166640"/>
              <a:gd name="connsiteY3" fmla="*/ 7544486 h 7547651"/>
              <a:gd name="connsiteX4" fmla="*/ 109 w 8166640"/>
              <a:gd name="connsiteY4" fmla="*/ 0 h 754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640" h="7547651">
                <a:moveTo>
                  <a:pt x="109" y="0"/>
                </a:moveTo>
                <a:lnTo>
                  <a:pt x="8166640" y="979"/>
                </a:lnTo>
                <a:lnTo>
                  <a:pt x="6578640" y="7547651"/>
                </a:lnTo>
                <a:lnTo>
                  <a:pt x="1371" y="7544486"/>
                </a:lnTo>
                <a:cubicBezTo>
                  <a:pt x="-2804" y="5024594"/>
                  <a:pt x="4284" y="2519892"/>
                  <a:pt x="109"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a:extLst>
              <a:ext uri="{FF2B5EF4-FFF2-40B4-BE49-F238E27FC236}">
                <a16:creationId xmlns:a16="http://schemas.microsoft.com/office/drawing/2014/main" id="{07DAACF1-826C-BA4E-8E2A-930D47E14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902344"/>
            <a:ext cx="9086248" cy="2657331"/>
          </a:xfrm>
          <a:prstGeom prst="rect">
            <a:avLst/>
          </a:prstGeom>
        </p:spPr>
      </p:pic>
    </p:spTree>
    <p:extLst>
      <p:ext uri="{BB962C8B-B14F-4D97-AF65-F5344CB8AC3E}">
        <p14:creationId xmlns:p14="http://schemas.microsoft.com/office/powerpoint/2010/main" val="2476927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3285" y="-981"/>
            <a:ext cx="8185169" cy="7565671"/>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3839 h 7547005"/>
              <a:gd name="connsiteX4" fmla="*/ 664 w 7535140"/>
              <a:gd name="connsiteY4" fmla="*/ 0 h 7547005"/>
              <a:gd name="connsiteX0" fmla="*/ 0 w 8163363"/>
              <a:gd name="connsiteY0" fmla="*/ 8524 h 7546672"/>
              <a:gd name="connsiteX1" fmla="*/ 8163363 w 8163363"/>
              <a:gd name="connsiteY1" fmla="*/ 0 h 7546672"/>
              <a:gd name="connsiteX2" fmla="*/ 6575363 w 8163363"/>
              <a:gd name="connsiteY2" fmla="*/ 7546672 h 7546672"/>
              <a:gd name="connsiteX3" fmla="*/ 629503 w 8163363"/>
              <a:gd name="connsiteY3" fmla="*/ 7543506 h 7546672"/>
              <a:gd name="connsiteX4" fmla="*/ 0 w 8163363"/>
              <a:gd name="connsiteY4" fmla="*/ 8524 h 7546672"/>
              <a:gd name="connsiteX0" fmla="*/ 8921 w 8172284"/>
              <a:gd name="connsiteY0" fmla="*/ 8524 h 7546672"/>
              <a:gd name="connsiteX1" fmla="*/ 8172284 w 8172284"/>
              <a:gd name="connsiteY1" fmla="*/ 0 h 7546672"/>
              <a:gd name="connsiteX2" fmla="*/ 6584284 w 8172284"/>
              <a:gd name="connsiteY2" fmla="*/ 7546672 h 7546672"/>
              <a:gd name="connsiteX3" fmla="*/ 679 w 8172284"/>
              <a:gd name="connsiteY3" fmla="*/ 7543507 h 7546672"/>
              <a:gd name="connsiteX4" fmla="*/ 8921 w 8172284"/>
              <a:gd name="connsiteY4" fmla="*/ 8524 h 7546672"/>
              <a:gd name="connsiteX0" fmla="*/ 0 w 8163363"/>
              <a:gd name="connsiteY0" fmla="*/ 8524 h 7546672"/>
              <a:gd name="connsiteX1" fmla="*/ 8163363 w 8163363"/>
              <a:gd name="connsiteY1" fmla="*/ 0 h 7546672"/>
              <a:gd name="connsiteX2" fmla="*/ 6575363 w 8163363"/>
              <a:gd name="connsiteY2" fmla="*/ 7546672 h 7546672"/>
              <a:gd name="connsiteX3" fmla="*/ 39276 w 8163363"/>
              <a:gd name="connsiteY3" fmla="*/ 7521335 h 7546672"/>
              <a:gd name="connsiteX4" fmla="*/ 0 w 8163363"/>
              <a:gd name="connsiteY4" fmla="*/ 8524 h 7546672"/>
              <a:gd name="connsiteX0" fmla="*/ 0 w 8163363"/>
              <a:gd name="connsiteY0" fmla="*/ 8524 h 7549842"/>
              <a:gd name="connsiteX1" fmla="*/ 8163363 w 8163363"/>
              <a:gd name="connsiteY1" fmla="*/ 0 h 7549842"/>
              <a:gd name="connsiteX2" fmla="*/ 6575363 w 8163363"/>
              <a:gd name="connsiteY2" fmla="*/ 7546672 h 7549842"/>
              <a:gd name="connsiteX3" fmla="*/ 4430 w 8163363"/>
              <a:gd name="connsiteY3" fmla="*/ 7549842 h 7549842"/>
              <a:gd name="connsiteX4" fmla="*/ 0 w 8163363"/>
              <a:gd name="connsiteY4" fmla="*/ 8524 h 7549842"/>
              <a:gd name="connsiteX0" fmla="*/ 0 w 8166531"/>
              <a:gd name="connsiteY0" fmla="*/ 0 h 7550821"/>
              <a:gd name="connsiteX1" fmla="*/ 8166531 w 8166531"/>
              <a:gd name="connsiteY1" fmla="*/ 979 h 7550821"/>
              <a:gd name="connsiteX2" fmla="*/ 6578531 w 8166531"/>
              <a:gd name="connsiteY2" fmla="*/ 7547651 h 7550821"/>
              <a:gd name="connsiteX3" fmla="*/ 7598 w 8166531"/>
              <a:gd name="connsiteY3" fmla="*/ 7550821 h 7550821"/>
              <a:gd name="connsiteX4" fmla="*/ 0 w 8166531"/>
              <a:gd name="connsiteY4" fmla="*/ 0 h 7550821"/>
              <a:gd name="connsiteX0" fmla="*/ 0 w 8166531"/>
              <a:gd name="connsiteY0" fmla="*/ 0 h 7553988"/>
              <a:gd name="connsiteX1" fmla="*/ 8166531 w 8166531"/>
              <a:gd name="connsiteY1" fmla="*/ 979 h 7553988"/>
              <a:gd name="connsiteX2" fmla="*/ 6578531 w 8166531"/>
              <a:gd name="connsiteY2" fmla="*/ 7547651 h 7553988"/>
              <a:gd name="connsiteX3" fmla="*/ 4430 w 8166531"/>
              <a:gd name="connsiteY3" fmla="*/ 7553988 h 7553988"/>
              <a:gd name="connsiteX4" fmla="*/ 0 w 8166531"/>
              <a:gd name="connsiteY4" fmla="*/ 0 h 7553988"/>
              <a:gd name="connsiteX0" fmla="*/ 0 w 8166531"/>
              <a:gd name="connsiteY0" fmla="*/ 0 h 7547651"/>
              <a:gd name="connsiteX1" fmla="*/ 8166531 w 8166531"/>
              <a:gd name="connsiteY1" fmla="*/ 979 h 7547651"/>
              <a:gd name="connsiteX2" fmla="*/ 6578531 w 8166531"/>
              <a:gd name="connsiteY2" fmla="*/ 7547651 h 7547651"/>
              <a:gd name="connsiteX3" fmla="*/ 42444 w 8166531"/>
              <a:gd name="connsiteY3" fmla="*/ 7477969 h 7547651"/>
              <a:gd name="connsiteX4" fmla="*/ 0 w 8166531"/>
              <a:gd name="connsiteY4" fmla="*/ 0 h 7547651"/>
              <a:gd name="connsiteX0" fmla="*/ 109 w 8166640"/>
              <a:gd name="connsiteY0" fmla="*/ 0 h 7547651"/>
              <a:gd name="connsiteX1" fmla="*/ 8166640 w 8166640"/>
              <a:gd name="connsiteY1" fmla="*/ 979 h 7547651"/>
              <a:gd name="connsiteX2" fmla="*/ 6578640 w 8166640"/>
              <a:gd name="connsiteY2" fmla="*/ 7547651 h 7547651"/>
              <a:gd name="connsiteX3" fmla="*/ 1371 w 8166640"/>
              <a:gd name="connsiteY3" fmla="*/ 7544486 h 7547651"/>
              <a:gd name="connsiteX4" fmla="*/ 109 w 8166640"/>
              <a:gd name="connsiteY4" fmla="*/ 0 h 754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640" h="7547651">
                <a:moveTo>
                  <a:pt x="109" y="0"/>
                </a:moveTo>
                <a:lnTo>
                  <a:pt x="8166640" y="979"/>
                </a:lnTo>
                <a:lnTo>
                  <a:pt x="6578640" y="7547651"/>
                </a:lnTo>
                <a:lnTo>
                  <a:pt x="1371" y="7544486"/>
                </a:lnTo>
                <a:cubicBezTo>
                  <a:pt x="-2804" y="5024594"/>
                  <a:pt x="4284" y="2519892"/>
                  <a:pt x="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3EC8497A-0590-C7D0-3E43-A416D79BB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77954"/>
            <a:ext cx="6627805" cy="4681721"/>
          </a:xfrm>
          <a:prstGeom prst="rect">
            <a:avLst/>
          </a:prstGeom>
        </p:spPr>
      </p:pic>
    </p:spTree>
    <p:extLst>
      <p:ext uri="{BB962C8B-B14F-4D97-AF65-F5344CB8AC3E}">
        <p14:creationId xmlns:p14="http://schemas.microsoft.com/office/powerpoint/2010/main" val="14575288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lide BG 1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DAACF1-826C-BA4E-8E2A-930D47E14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4" y="6167739"/>
            <a:ext cx="4759465" cy="1391936"/>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0C1281E9-7605-BABC-76A1-C71B514398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213995" y="0"/>
            <a:ext cx="4225780" cy="7559675"/>
          </a:xfrm>
          <a:prstGeom prst="rect">
            <a:avLst/>
          </a:prstGeom>
        </p:spPr>
      </p:pic>
    </p:spTree>
    <p:extLst>
      <p:ext uri="{BB962C8B-B14F-4D97-AF65-F5344CB8AC3E}">
        <p14:creationId xmlns:p14="http://schemas.microsoft.com/office/powerpoint/2010/main" val="2846471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BG 12">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D6FC3E-CD7B-AD46-B255-87982940A925}"/>
              </a:ext>
            </a:extLst>
          </p:cNvPr>
          <p:cNvSpPr/>
          <p:nvPr userDrawn="1"/>
        </p:nvSpPr>
        <p:spPr>
          <a:xfrm>
            <a:off x="-1022" y="-11092"/>
            <a:ext cx="5873703" cy="757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6701590"/>
              <a:gd name="connsiteY0" fmla="*/ 0 h 7571706"/>
              <a:gd name="connsiteX1" fmla="*/ 6701590 w 6701590"/>
              <a:gd name="connsiteY1" fmla="*/ 0 h 7571706"/>
              <a:gd name="connsiteX2" fmla="*/ 3958390 w 6701590"/>
              <a:gd name="connsiteY2" fmla="*/ 7571706 h 7571706"/>
              <a:gd name="connsiteX3" fmla="*/ 0 w 6701590"/>
              <a:gd name="connsiteY3" fmla="*/ 7559675 h 7571706"/>
              <a:gd name="connsiteX4" fmla="*/ 0 w 6701590"/>
              <a:gd name="connsiteY4" fmla="*/ 0 h 7571706"/>
              <a:gd name="connsiteX0" fmla="*/ 0 w 5558590"/>
              <a:gd name="connsiteY0" fmla="*/ 0 h 7571706"/>
              <a:gd name="connsiteX1" fmla="*/ 5558590 w 5558590"/>
              <a:gd name="connsiteY1" fmla="*/ 0 h 7571706"/>
              <a:gd name="connsiteX2" fmla="*/ 3958390 w 5558590"/>
              <a:gd name="connsiteY2" fmla="*/ 7571706 h 7571706"/>
              <a:gd name="connsiteX3" fmla="*/ 0 w 5558590"/>
              <a:gd name="connsiteY3" fmla="*/ 7559675 h 7571706"/>
              <a:gd name="connsiteX4" fmla="*/ 0 w 5558590"/>
              <a:gd name="connsiteY4" fmla="*/ 0 h 7571706"/>
              <a:gd name="connsiteX0" fmla="*/ 12506 w 5571096"/>
              <a:gd name="connsiteY0" fmla="*/ 0 h 7572181"/>
              <a:gd name="connsiteX1" fmla="*/ 5571096 w 5571096"/>
              <a:gd name="connsiteY1" fmla="*/ 0 h 7572181"/>
              <a:gd name="connsiteX2" fmla="*/ 3970896 w 5571096"/>
              <a:gd name="connsiteY2" fmla="*/ 7571706 h 7572181"/>
              <a:gd name="connsiteX3" fmla="*/ 0 w 5571096"/>
              <a:gd name="connsiteY3" fmla="*/ 7572181 h 7572181"/>
              <a:gd name="connsiteX4" fmla="*/ 12506 w 5571096"/>
              <a:gd name="connsiteY4" fmla="*/ 0 h 7572181"/>
              <a:gd name="connsiteX0" fmla="*/ 42 w 5867423"/>
              <a:gd name="connsiteY0" fmla="*/ 26851 h 7572181"/>
              <a:gd name="connsiteX1" fmla="*/ 5867423 w 5867423"/>
              <a:gd name="connsiteY1" fmla="*/ 0 h 7572181"/>
              <a:gd name="connsiteX2" fmla="*/ 4267223 w 5867423"/>
              <a:gd name="connsiteY2" fmla="*/ 7571706 h 7572181"/>
              <a:gd name="connsiteX3" fmla="*/ 296327 w 5867423"/>
              <a:gd name="connsiteY3" fmla="*/ 7572181 h 7572181"/>
              <a:gd name="connsiteX4" fmla="*/ 42 w 5867423"/>
              <a:gd name="connsiteY4" fmla="*/ 26851 h 7572181"/>
              <a:gd name="connsiteX0" fmla="*/ 514 w 5867895"/>
              <a:gd name="connsiteY0" fmla="*/ 26851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26851 h 7572181"/>
              <a:gd name="connsiteX0" fmla="*/ 514 w 5867895"/>
              <a:gd name="connsiteY0" fmla="*/ 26851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26851 h 7572181"/>
              <a:gd name="connsiteX0" fmla="*/ 514 w 5867895"/>
              <a:gd name="connsiteY0" fmla="*/ 13426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13426 h 7572181"/>
              <a:gd name="connsiteX0" fmla="*/ 1039 w 5868420"/>
              <a:gd name="connsiteY0" fmla="*/ 13426 h 7572181"/>
              <a:gd name="connsiteX1" fmla="*/ 5868420 w 5868420"/>
              <a:gd name="connsiteY1" fmla="*/ 0 h 7572181"/>
              <a:gd name="connsiteX2" fmla="*/ 4268220 w 5868420"/>
              <a:gd name="connsiteY2" fmla="*/ 7571706 h 7572181"/>
              <a:gd name="connsiteX3" fmla="*/ 2703 w 5868420"/>
              <a:gd name="connsiteY3" fmla="*/ 7572181 h 7572181"/>
              <a:gd name="connsiteX4" fmla="*/ 1039 w 5868420"/>
              <a:gd name="connsiteY4" fmla="*/ 13426 h 7572181"/>
              <a:gd name="connsiteX0" fmla="*/ 1039 w 5865075"/>
              <a:gd name="connsiteY0" fmla="*/ 0 h 7558755"/>
              <a:gd name="connsiteX1" fmla="*/ 5865075 w 5865075"/>
              <a:gd name="connsiteY1" fmla="*/ 9983 h 7558755"/>
              <a:gd name="connsiteX2" fmla="*/ 4268220 w 5865075"/>
              <a:gd name="connsiteY2" fmla="*/ 7558280 h 7558755"/>
              <a:gd name="connsiteX3" fmla="*/ 2703 w 5865075"/>
              <a:gd name="connsiteY3" fmla="*/ 7558755 h 7558755"/>
              <a:gd name="connsiteX4" fmla="*/ 1039 w 5865075"/>
              <a:gd name="connsiteY4" fmla="*/ 0 h 755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075" h="7558755">
                <a:moveTo>
                  <a:pt x="1039" y="0"/>
                </a:moveTo>
                <a:lnTo>
                  <a:pt x="5865075" y="9983"/>
                </a:lnTo>
                <a:lnTo>
                  <a:pt x="4268220" y="7558280"/>
                </a:lnTo>
                <a:lnTo>
                  <a:pt x="2703" y="7558755"/>
                </a:lnTo>
                <a:cubicBezTo>
                  <a:pt x="6872" y="5034695"/>
                  <a:pt x="-3130" y="2524060"/>
                  <a:pt x="1039" y="0"/>
                </a:cubicBezTo>
                <a:close/>
              </a:path>
            </a:pathLst>
          </a:custGeom>
          <a:solidFill>
            <a:srgbClr val="163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8" name="Picture 7">
            <a:extLst>
              <a:ext uri="{FF2B5EF4-FFF2-40B4-BE49-F238E27FC236}">
                <a16:creationId xmlns:a16="http://schemas.microsoft.com/office/drawing/2014/main" id="{F0D2C889-F46E-D446-8FEF-E529953A4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22" y="5689600"/>
            <a:ext cx="7043654" cy="1870076"/>
          </a:xfrm>
          <a:prstGeom prst="rect">
            <a:avLst/>
          </a:prstGeom>
        </p:spPr>
      </p:pic>
    </p:spTree>
    <p:extLst>
      <p:ext uri="{BB962C8B-B14F-4D97-AF65-F5344CB8AC3E}">
        <p14:creationId xmlns:p14="http://schemas.microsoft.com/office/powerpoint/2010/main" val="32092765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BG 13">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542371-4CE1-0C40-B882-EECCBABB521A}"/>
              </a:ext>
            </a:extLst>
          </p:cNvPr>
          <p:cNvSpPr/>
          <p:nvPr userDrawn="1"/>
        </p:nvSpPr>
        <p:spPr>
          <a:xfrm>
            <a:off x="29" y="-4294"/>
            <a:ext cx="6637412" cy="756884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6626881"/>
              <a:gd name="connsiteY0" fmla="*/ 0 h 7571550"/>
              <a:gd name="connsiteX1" fmla="*/ 6626881 w 6626881"/>
              <a:gd name="connsiteY1" fmla="*/ 1560 h 7571550"/>
              <a:gd name="connsiteX2" fmla="*/ 5019569 w 6626881"/>
              <a:gd name="connsiteY2" fmla="*/ 7571550 h 7571550"/>
              <a:gd name="connsiteX3" fmla="*/ 970 w 6626881"/>
              <a:gd name="connsiteY3" fmla="*/ 7559675 h 7571550"/>
              <a:gd name="connsiteX4" fmla="*/ 3522 w 6626881"/>
              <a:gd name="connsiteY4" fmla="*/ 0 h 7571550"/>
              <a:gd name="connsiteX0" fmla="*/ 0 w 6627646"/>
              <a:gd name="connsiteY0" fmla="*/ 0 h 7575836"/>
              <a:gd name="connsiteX1" fmla="*/ 6627646 w 6627646"/>
              <a:gd name="connsiteY1" fmla="*/ 5846 h 7575836"/>
              <a:gd name="connsiteX2" fmla="*/ 5020334 w 6627646"/>
              <a:gd name="connsiteY2" fmla="*/ 7575836 h 7575836"/>
              <a:gd name="connsiteX3" fmla="*/ 1735 w 6627646"/>
              <a:gd name="connsiteY3" fmla="*/ 7563961 h 7575836"/>
              <a:gd name="connsiteX4" fmla="*/ 0 w 6627646"/>
              <a:gd name="connsiteY4" fmla="*/ 0 h 7575836"/>
              <a:gd name="connsiteX0" fmla="*/ 0 w 6627646"/>
              <a:gd name="connsiteY0" fmla="*/ 0 h 7563961"/>
              <a:gd name="connsiteX1" fmla="*/ 6627646 w 6627646"/>
              <a:gd name="connsiteY1" fmla="*/ 5846 h 7563961"/>
              <a:gd name="connsiteX2" fmla="*/ 5023505 w 6627646"/>
              <a:gd name="connsiteY2" fmla="*/ 7556816 h 7563961"/>
              <a:gd name="connsiteX3" fmla="*/ 1735 w 6627646"/>
              <a:gd name="connsiteY3" fmla="*/ 7563961 h 7563961"/>
              <a:gd name="connsiteX4" fmla="*/ 0 w 6627646"/>
              <a:gd name="connsiteY4" fmla="*/ 0 h 7563961"/>
              <a:gd name="connsiteX0" fmla="*/ 0 w 6627646"/>
              <a:gd name="connsiteY0" fmla="*/ 0 h 7556816"/>
              <a:gd name="connsiteX1" fmla="*/ 6627646 w 6627646"/>
              <a:gd name="connsiteY1" fmla="*/ 5846 h 7556816"/>
              <a:gd name="connsiteX2" fmla="*/ 5023505 w 6627646"/>
              <a:gd name="connsiteY2" fmla="*/ 7556816 h 7556816"/>
              <a:gd name="connsiteX3" fmla="*/ 58801 w 6627646"/>
              <a:gd name="connsiteY3" fmla="*/ 7468862 h 7556816"/>
              <a:gd name="connsiteX4" fmla="*/ 0 w 6627646"/>
              <a:gd name="connsiteY4" fmla="*/ 0 h 7556816"/>
              <a:gd name="connsiteX0" fmla="*/ 0 w 6627646"/>
              <a:gd name="connsiteY0" fmla="*/ 0 h 7556816"/>
              <a:gd name="connsiteX1" fmla="*/ 6627646 w 6627646"/>
              <a:gd name="connsiteY1" fmla="*/ 5846 h 7556816"/>
              <a:gd name="connsiteX2" fmla="*/ 5023505 w 6627646"/>
              <a:gd name="connsiteY2" fmla="*/ 7556816 h 7556816"/>
              <a:gd name="connsiteX3" fmla="*/ 1735 w 6627646"/>
              <a:gd name="connsiteY3" fmla="*/ 7554451 h 7556816"/>
              <a:gd name="connsiteX4" fmla="*/ 0 w 6627646"/>
              <a:gd name="connsiteY4" fmla="*/ 0 h 75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646" h="7556816">
                <a:moveTo>
                  <a:pt x="0" y="0"/>
                </a:moveTo>
                <a:lnTo>
                  <a:pt x="6627646" y="5846"/>
                </a:lnTo>
                <a:lnTo>
                  <a:pt x="5023505" y="7556816"/>
                </a:lnTo>
                <a:lnTo>
                  <a:pt x="1735" y="7554451"/>
                </a:lnTo>
                <a:cubicBezTo>
                  <a:pt x="-2440" y="5034559"/>
                  <a:pt x="4175" y="2519892"/>
                  <a:pt x="0"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8" name="Picture 7">
            <a:extLst>
              <a:ext uri="{FF2B5EF4-FFF2-40B4-BE49-F238E27FC236}">
                <a16:creationId xmlns:a16="http://schemas.microsoft.com/office/drawing/2014/main" id="{DD76307F-8EAB-3446-B1DF-9F926C2171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3" y="5398474"/>
            <a:ext cx="6805834" cy="2161198"/>
          </a:xfrm>
          <a:prstGeom prst="rect">
            <a:avLst/>
          </a:prstGeom>
        </p:spPr>
      </p:pic>
      <p:pic>
        <p:nvPicPr>
          <p:cNvPr id="11" name="Picture 10">
            <a:extLst>
              <a:ext uri="{FF2B5EF4-FFF2-40B4-BE49-F238E27FC236}">
                <a16:creationId xmlns:a16="http://schemas.microsoft.com/office/drawing/2014/main" id="{F6698799-18C5-F04B-B901-3701D87333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390" y="1"/>
            <a:ext cx="1935703" cy="2249424"/>
          </a:xfrm>
          <a:prstGeom prst="rect">
            <a:avLst/>
          </a:prstGeom>
        </p:spPr>
      </p:pic>
    </p:spTree>
    <p:extLst>
      <p:ext uri="{BB962C8B-B14F-4D97-AF65-F5344CB8AC3E}">
        <p14:creationId xmlns:p14="http://schemas.microsoft.com/office/powerpoint/2010/main" val="480555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Unit Aims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4182423-1EC4-E3CF-74B8-3CFA4C4F2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34678"/>
            <a:ext cx="7963179" cy="5624997"/>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4AB1D958-EA10-BB5F-804C-76DDF0BEE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spTree>
    <p:extLst>
      <p:ext uri="{BB962C8B-B14F-4D97-AF65-F5344CB8AC3E}">
        <p14:creationId xmlns:p14="http://schemas.microsoft.com/office/powerpoint/2010/main" val="3421711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BG 14">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E66793-491C-B643-80FC-62FE09931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661"/>
          <a:stretch/>
        </p:blipFill>
        <p:spPr>
          <a:xfrm>
            <a:off x="12099851" y="974121"/>
            <a:ext cx="1339128" cy="6596643"/>
          </a:xfrm>
          <a:prstGeom prst="rect">
            <a:avLst/>
          </a:prstGeom>
        </p:spPr>
      </p:pic>
      <p:pic>
        <p:nvPicPr>
          <p:cNvPr id="11" name="Picture 10">
            <a:extLst>
              <a:ext uri="{FF2B5EF4-FFF2-40B4-BE49-F238E27FC236}">
                <a16:creationId xmlns:a16="http://schemas.microsoft.com/office/drawing/2014/main" id="{9336751B-2292-E84E-BBA9-CED65B7081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89" y="0"/>
            <a:ext cx="2317872" cy="2810435"/>
          </a:xfrm>
          <a:prstGeom prst="rect">
            <a:avLst/>
          </a:prstGeom>
        </p:spPr>
      </p:pic>
    </p:spTree>
    <p:extLst>
      <p:ext uri="{BB962C8B-B14F-4D97-AF65-F5344CB8AC3E}">
        <p14:creationId xmlns:p14="http://schemas.microsoft.com/office/powerpoint/2010/main" val="263046288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0884"/>
            <a:ext cx="6840071" cy="4828792"/>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083B3D9C-DD35-572F-3988-B108CF225A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1116235" cy="3367487"/>
          </a:xfrm>
          <a:prstGeom prst="rect">
            <a:avLst/>
          </a:prstGeom>
        </p:spPr>
      </p:pic>
      <p:pic>
        <p:nvPicPr>
          <p:cNvPr id="5" name="Picture 4">
            <a:extLst>
              <a:ext uri="{FF2B5EF4-FFF2-40B4-BE49-F238E27FC236}">
                <a16:creationId xmlns:a16="http://schemas.microsoft.com/office/drawing/2014/main" id="{7C8734E6-E283-13E6-ADC2-9D14367054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6" name="Picture 5">
            <a:extLst>
              <a:ext uri="{FF2B5EF4-FFF2-40B4-BE49-F238E27FC236}">
                <a16:creationId xmlns:a16="http://schemas.microsoft.com/office/drawing/2014/main" id="{AEE35BE6-345A-F89C-B8B1-56668F69CB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5026" y="3299849"/>
            <a:ext cx="2790089" cy="959976"/>
          </a:xfrm>
          <a:prstGeom prst="rect">
            <a:avLst/>
          </a:prstGeom>
        </p:spPr>
      </p:pic>
    </p:spTree>
    <p:extLst>
      <p:ext uri="{BB962C8B-B14F-4D97-AF65-F5344CB8AC3E}">
        <p14:creationId xmlns:p14="http://schemas.microsoft.com/office/powerpoint/2010/main" val="302937441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736417"/>
            <a:ext cx="5794407" cy="1823257"/>
          </a:xfrm>
          <a:prstGeom prst="rect">
            <a:avLst/>
          </a:prstGeom>
        </p:spPr>
      </p:pic>
      <p:pic>
        <p:nvPicPr>
          <p:cNvPr id="6" name="Picture 5">
            <a:extLst>
              <a:ext uri="{FF2B5EF4-FFF2-40B4-BE49-F238E27FC236}">
                <a16:creationId xmlns:a16="http://schemas.microsoft.com/office/drawing/2014/main" id="{291C2AF6-2B02-8B5F-18DA-CC58A942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295783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736417"/>
            <a:ext cx="5794407" cy="1823257"/>
          </a:xfrm>
          <a:prstGeom prst="rect">
            <a:avLst/>
          </a:prstGeom>
        </p:spPr>
      </p:pic>
      <p:pic>
        <p:nvPicPr>
          <p:cNvPr id="6" name="Picture 5">
            <a:extLst>
              <a:ext uri="{FF2B5EF4-FFF2-40B4-BE49-F238E27FC236}">
                <a16:creationId xmlns:a16="http://schemas.microsoft.com/office/drawing/2014/main" id="{291C2AF6-2B02-8B5F-18DA-CC58A942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Shape&#10;&#10;Description automatically generated">
            <a:extLst>
              <a:ext uri="{FF2B5EF4-FFF2-40B4-BE49-F238E27FC236}">
                <a16:creationId xmlns:a16="http://schemas.microsoft.com/office/drawing/2014/main" id="{7166545F-8A6C-2FAE-0A47-0650438BE6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9892275" cy="5996539"/>
          </a:xfrm>
          <a:prstGeom prst="rect">
            <a:avLst/>
          </a:prstGeom>
        </p:spPr>
      </p:pic>
    </p:spTree>
    <p:extLst>
      <p:ext uri="{BB962C8B-B14F-4D97-AF65-F5344CB8AC3E}">
        <p14:creationId xmlns:p14="http://schemas.microsoft.com/office/powerpoint/2010/main" val="333432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736417"/>
            <a:ext cx="5794407" cy="1823257"/>
          </a:xfrm>
          <a:prstGeom prst="rect">
            <a:avLst/>
          </a:prstGeom>
        </p:spPr>
      </p:pic>
      <p:pic>
        <p:nvPicPr>
          <p:cNvPr id="3" name="Picture 2" descr="Shape&#10;&#10;Description automatically generated">
            <a:extLst>
              <a:ext uri="{FF2B5EF4-FFF2-40B4-BE49-F238E27FC236}">
                <a16:creationId xmlns:a16="http://schemas.microsoft.com/office/drawing/2014/main" id="{7166545F-8A6C-2FAE-0A47-0650438BE6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9892275" cy="599653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F489BFD-78CA-1664-2405-62C40F0944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3867" y="1039528"/>
            <a:ext cx="9235907" cy="6520147"/>
          </a:xfrm>
          <a:prstGeom prst="rect">
            <a:avLst/>
          </a:prstGeom>
        </p:spPr>
      </p:pic>
    </p:spTree>
    <p:extLst>
      <p:ext uri="{BB962C8B-B14F-4D97-AF65-F5344CB8AC3E}">
        <p14:creationId xmlns:p14="http://schemas.microsoft.com/office/powerpoint/2010/main" val="5219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Unit Aims 2">
    <p:bg>
      <p:bgRef idx="1001">
        <a:schemeClr val="bg2"/>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E205C92-85B3-C0D7-ED1A-ABA9974A5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889633"/>
            <a:ext cx="3782162" cy="2670041"/>
          </a:xfrm>
          <a:prstGeom prst="rect">
            <a:avLst/>
          </a:prstGeom>
        </p:spPr>
      </p:pic>
    </p:spTree>
    <p:extLst>
      <p:ext uri="{BB962C8B-B14F-4D97-AF65-F5344CB8AC3E}">
        <p14:creationId xmlns:p14="http://schemas.microsoft.com/office/powerpoint/2010/main" val="250645909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84D52-8876-4D03-89D3-28CFA1086826}"/>
              </a:ext>
            </a:extLst>
          </p:cNvPr>
          <p:cNvSpPr>
            <a:spLocks noGrp="1"/>
          </p:cNvSpPr>
          <p:nvPr>
            <p:ph type="title"/>
          </p:nvPr>
        </p:nvSpPr>
        <p:spPr>
          <a:xfrm>
            <a:off x="553745" y="444483"/>
            <a:ext cx="12332286" cy="437684"/>
          </a:xfrm>
          <a:prstGeom prst="rect">
            <a:avLst/>
          </a:prstGeom>
        </p:spPr>
        <p:txBody>
          <a:bodyPr vert="horz" wrap="square" lIns="0" tIns="0" rIns="0" bIns="0" rtlCol="0" anchor="t">
            <a:spAutoFit/>
          </a:bodyPr>
          <a:lstStyle/>
          <a:p>
            <a:r>
              <a:rPr lang="en-GB" dirty="0"/>
              <a:t>Click to edit Master title style</a:t>
            </a:r>
          </a:p>
        </p:txBody>
      </p:sp>
      <p:sp>
        <p:nvSpPr>
          <p:cNvPr id="3" name="Text Placeholder 2">
            <a:extLst>
              <a:ext uri="{FF2B5EF4-FFF2-40B4-BE49-F238E27FC236}">
                <a16:creationId xmlns:a16="http://schemas.microsoft.com/office/drawing/2014/main" id="{33EDAA5A-764A-483D-93A4-542F55B2665D}"/>
              </a:ext>
            </a:extLst>
          </p:cNvPr>
          <p:cNvSpPr>
            <a:spLocks noGrp="1"/>
          </p:cNvSpPr>
          <p:nvPr>
            <p:ph type="body" idx="1"/>
          </p:nvPr>
        </p:nvSpPr>
        <p:spPr>
          <a:xfrm>
            <a:off x="553745" y="1484466"/>
            <a:ext cx="12332286" cy="4654275"/>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4EC76CBA-0A63-4C0F-A35E-89B9E4BCC1DA}"/>
              </a:ext>
            </a:extLst>
          </p:cNvPr>
          <p:cNvSpPr>
            <a:spLocks noGrp="1"/>
          </p:cNvSpPr>
          <p:nvPr>
            <p:ph type="dt" sz="half" idx="2"/>
          </p:nvPr>
        </p:nvSpPr>
        <p:spPr>
          <a:xfrm>
            <a:off x="6463801" y="7220847"/>
            <a:ext cx="1987749" cy="132793"/>
          </a:xfrm>
          <a:prstGeom prst="rect">
            <a:avLst/>
          </a:prstGeom>
        </p:spPr>
        <p:txBody>
          <a:bodyPr vert="horz" wrap="square" lIns="0" tIns="0" rIns="0" bIns="0" rtlCol="0" anchor="b">
            <a:spAutoFit/>
          </a:bodyPr>
          <a:lstStyle>
            <a:lvl1pPr algn="l">
              <a:defRPr sz="863">
                <a:solidFill>
                  <a:schemeClr val="tx1">
                    <a:tint val="75000"/>
                  </a:schemeClr>
                </a:solidFill>
              </a:defRPr>
            </a:lvl1pPr>
          </a:lstStyle>
          <a:p>
            <a:fld id="{6B798F3E-AE29-4BA7-B8FE-B6F974D7165A}" type="datetime4">
              <a:rPr lang="en-GB" smtClean="0"/>
              <a:t>26 October 2022</a:t>
            </a:fld>
            <a:endParaRPr lang="en-GB" dirty="0"/>
          </a:p>
        </p:txBody>
      </p:sp>
      <p:sp>
        <p:nvSpPr>
          <p:cNvPr id="5" name="Footer Placeholder 4">
            <a:extLst>
              <a:ext uri="{FF2B5EF4-FFF2-40B4-BE49-F238E27FC236}">
                <a16:creationId xmlns:a16="http://schemas.microsoft.com/office/drawing/2014/main" id="{B50BEF8D-5DC0-46E0-92EA-E1EEEA6425F2}"/>
              </a:ext>
            </a:extLst>
          </p:cNvPr>
          <p:cNvSpPr>
            <a:spLocks noGrp="1"/>
          </p:cNvSpPr>
          <p:nvPr>
            <p:ph type="ftr" sz="quarter" idx="3"/>
          </p:nvPr>
        </p:nvSpPr>
        <p:spPr>
          <a:xfrm>
            <a:off x="7964796" y="7220847"/>
            <a:ext cx="3394403" cy="132793"/>
          </a:xfrm>
          <a:prstGeom prst="rect">
            <a:avLst/>
          </a:prstGeom>
        </p:spPr>
        <p:txBody>
          <a:bodyPr vert="horz" wrap="square" lIns="0" tIns="0" rIns="0" bIns="0" rtlCol="0" anchor="b">
            <a:spAutoFit/>
          </a:bodyPr>
          <a:lstStyle>
            <a:lvl1pPr algn="r">
              <a:defRPr sz="863">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160DBD0-81E0-4F41-B603-8295E4A2D29B}"/>
              </a:ext>
            </a:extLst>
          </p:cNvPr>
          <p:cNvSpPr>
            <a:spLocks noGrp="1"/>
          </p:cNvSpPr>
          <p:nvPr>
            <p:ph type="sldNum" sz="quarter" idx="4"/>
          </p:nvPr>
        </p:nvSpPr>
        <p:spPr>
          <a:xfrm>
            <a:off x="11359199" y="7220847"/>
            <a:ext cx="570759" cy="132793"/>
          </a:xfrm>
          <a:prstGeom prst="rect">
            <a:avLst/>
          </a:prstGeom>
        </p:spPr>
        <p:txBody>
          <a:bodyPr vert="horz" wrap="square" lIns="0" tIns="0" rIns="0" bIns="0" rtlCol="0" anchor="b">
            <a:spAutoFit/>
          </a:bodyPr>
          <a:lstStyle>
            <a:lvl1pPr algn="r">
              <a:defRPr sz="863">
                <a:solidFill>
                  <a:schemeClr val="accent3"/>
                </a:solidFill>
              </a:defRPr>
            </a:lvl1pPr>
          </a:lstStyle>
          <a:p>
            <a:fld id="{DA2DEF24-3082-41B6-80F7-1B7FD250D1DA}" type="slidenum">
              <a:rPr lang="en-GB" smtClean="0"/>
              <a:pPr/>
              <a:t>‹#›</a:t>
            </a:fld>
            <a:endParaRPr lang="en-GB"/>
          </a:p>
        </p:txBody>
      </p:sp>
    </p:spTree>
    <p:extLst>
      <p:ext uri="{BB962C8B-B14F-4D97-AF65-F5344CB8AC3E}">
        <p14:creationId xmlns:p14="http://schemas.microsoft.com/office/powerpoint/2010/main" val="3315822309"/>
      </p:ext>
    </p:extLst>
  </p:cSld>
  <p:clrMap bg1="lt1" tx1="dk1" bg2="lt2" tx2="dk2" accent1="accent1" accent2="accent2" accent3="accent3" accent4="accent4" accent5="accent5" accent6="accent6" hlink="hlink" folHlink="folHlink"/>
  <p:sldLayoutIdLst>
    <p:sldLayoutId id="2147483655" r:id="rId1"/>
    <p:sldLayoutId id="2147483678" r:id="rId2"/>
    <p:sldLayoutId id="2147483679" r:id="rId3"/>
    <p:sldLayoutId id="2147483680" r:id="rId4"/>
    <p:sldLayoutId id="2147483699" r:id="rId5"/>
    <p:sldLayoutId id="2147483698" r:id="rId6"/>
    <p:sldLayoutId id="2147483711" r:id="rId7"/>
    <p:sldLayoutId id="2147483712" r:id="rId8"/>
    <p:sldLayoutId id="2147483700" r:id="rId9"/>
    <p:sldLayoutId id="2147483720" r:id="rId10"/>
    <p:sldLayoutId id="2147483716" r:id="rId11"/>
    <p:sldLayoutId id="2147483657" r:id="rId12"/>
    <p:sldLayoutId id="2147483681" r:id="rId13"/>
    <p:sldLayoutId id="2147483691" r:id="rId14"/>
    <p:sldLayoutId id="2147483701" r:id="rId15"/>
    <p:sldLayoutId id="2147483682" r:id="rId16"/>
    <p:sldLayoutId id="2147483713" r:id="rId17"/>
    <p:sldLayoutId id="2147483683" r:id="rId18"/>
    <p:sldLayoutId id="2147483709" r:id="rId19"/>
    <p:sldLayoutId id="2147483707" r:id="rId20"/>
    <p:sldLayoutId id="2147483690" r:id="rId21"/>
    <p:sldLayoutId id="2147483697" r:id="rId22"/>
    <p:sldLayoutId id="2147483692" r:id="rId23"/>
    <p:sldLayoutId id="2147483684" r:id="rId24"/>
    <p:sldLayoutId id="2147483718" r:id="rId25"/>
    <p:sldLayoutId id="2147483685" r:id="rId26"/>
    <p:sldLayoutId id="2147483710" r:id="rId27"/>
    <p:sldLayoutId id="2147483702" r:id="rId28"/>
    <p:sldLayoutId id="2147483721" r:id="rId29"/>
    <p:sldLayoutId id="2147483708" r:id="rId30"/>
    <p:sldLayoutId id="2147483695" r:id="rId31"/>
    <p:sldLayoutId id="2147483686" r:id="rId32"/>
    <p:sldLayoutId id="2147483687" r:id="rId33"/>
    <p:sldLayoutId id="2147483706" r:id="rId34"/>
    <p:sldLayoutId id="2147483714" r:id="rId35"/>
    <p:sldLayoutId id="2147483693" r:id="rId36"/>
    <p:sldLayoutId id="2147483694" r:id="rId37"/>
    <p:sldLayoutId id="2147483715" r:id="rId38"/>
    <p:sldLayoutId id="2147483696" r:id="rId39"/>
    <p:sldLayoutId id="2147483688" r:id="rId40"/>
    <p:sldLayoutId id="2147483662" r:id="rId41"/>
    <p:sldLayoutId id="2147483668" r:id="rId42"/>
    <p:sldLayoutId id="2147483705" r:id="rId43"/>
    <p:sldLayoutId id="2147483717" r:id="rId44"/>
    <p:sldLayoutId id="2147483704" r:id="rId45"/>
    <p:sldLayoutId id="2147483719" r:id="rId46"/>
    <p:sldLayoutId id="2147483703" r:id="rId47"/>
    <p:sldLayoutId id="2147483664" r:id="rId48"/>
    <p:sldLayoutId id="2147483667" r:id="rId49"/>
    <p:sldLayoutId id="2147483666" r:id="rId50"/>
    <p:sldLayoutId id="2147483689" r:id="rId51"/>
  </p:sldLayoutIdLst>
  <p:hf sldNum="0" hdr="0" ftr="0" dt="0"/>
  <p:txStyles>
    <p:titleStyle>
      <a:lvl1pPr algn="l" defTabSz="801821" rtl="0" eaLnBrk="1" latinLnBrk="0" hangingPunct="1">
        <a:lnSpc>
          <a:spcPct val="85000"/>
        </a:lnSpc>
        <a:spcBef>
          <a:spcPts val="1943"/>
        </a:spcBef>
        <a:buNone/>
        <a:defRPr sz="3346" b="1" kern="0" cap="all" baseline="0">
          <a:solidFill>
            <a:schemeClr val="accent1"/>
          </a:solidFill>
          <a:latin typeface="+mj-lt"/>
          <a:ea typeface="+mj-ea"/>
          <a:cs typeface="+mj-cs"/>
        </a:defRPr>
      </a:lvl1pPr>
    </p:titleStyle>
    <p:bodyStyle>
      <a:lvl1pPr marL="0" indent="0" algn="l" defTabSz="801821" rtl="0" eaLnBrk="1" latinLnBrk="0" hangingPunct="1">
        <a:lnSpc>
          <a:spcPct val="85000"/>
        </a:lnSpc>
        <a:spcBef>
          <a:spcPts val="2590"/>
        </a:spcBef>
        <a:spcAft>
          <a:spcPts val="863"/>
        </a:spcAft>
        <a:buFont typeface="Arial" panose="020B0604020202020204" pitchFamily="34" charset="0"/>
        <a:buNone/>
        <a:defRPr sz="2455" b="1" kern="1200" cap="all" baseline="0">
          <a:solidFill>
            <a:schemeClr val="tx2"/>
          </a:solidFill>
          <a:latin typeface="+mj-lt"/>
          <a:ea typeface="+mn-ea"/>
          <a:cs typeface="+mn-cs"/>
        </a:defRPr>
      </a:lvl1pPr>
      <a:lvl2pPr marL="0" indent="0" algn="l" defTabSz="801821" rtl="0" eaLnBrk="1" latinLnBrk="0" hangingPunct="1">
        <a:lnSpc>
          <a:spcPct val="85000"/>
        </a:lnSpc>
        <a:spcBef>
          <a:spcPts val="1943"/>
        </a:spcBef>
        <a:buFont typeface="Arial" panose="020B0604020202020204" pitchFamily="34" charset="0"/>
        <a:buNone/>
        <a:defRPr sz="1943" b="1" kern="1200" cap="all" baseline="0">
          <a:solidFill>
            <a:schemeClr val="accent1"/>
          </a:solidFill>
          <a:latin typeface="+mj-lt"/>
          <a:ea typeface="+mn-ea"/>
          <a:cs typeface="+mn-cs"/>
        </a:defRPr>
      </a:lvl2pPr>
      <a:lvl3pPr marL="0" indent="0" algn="l" defTabSz="801821" rtl="0" eaLnBrk="1" latinLnBrk="0" hangingPunct="1">
        <a:lnSpc>
          <a:spcPct val="95000"/>
        </a:lnSpc>
        <a:spcBef>
          <a:spcPts val="863"/>
        </a:spcBef>
        <a:buFont typeface="Arial" panose="020B0604020202020204" pitchFamily="34" charset="0"/>
        <a:buNone/>
        <a:defRPr sz="1511" b="0" kern="1200">
          <a:solidFill>
            <a:schemeClr val="tx2"/>
          </a:solidFill>
          <a:latin typeface="+mn-lt"/>
          <a:ea typeface="+mn-ea"/>
          <a:cs typeface="+mn-cs"/>
        </a:defRPr>
      </a:lvl3pPr>
      <a:lvl4pPr marL="0" indent="0" algn="l" defTabSz="801821" rtl="0" eaLnBrk="1" latinLnBrk="0" hangingPunct="1">
        <a:lnSpc>
          <a:spcPct val="95000"/>
        </a:lnSpc>
        <a:spcBef>
          <a:spcPts val="1295"/>
        </a:spcBef>
        <a:spcAft>
          <a:spcPts val="324"/>
        </a:spcAft>
        <a:buFont typeface="Arial" panose="020B0604020202020204" pitchFamily="34" charset="0"/>
        <a:buNone/>
        <a:defRPr sz="1511" b="1" kern="1200">
          <a:solidFill>
            <a:schemeClr val="accent1"/>
          </a:solidFill>
          <a:latin typeface="+mn-lt"/>
          <a:ea typeface="+mn-ea"/>
          <a:cs typeface="+mn-cs"/>
        </a:defRPr>
      </a:lvl4pPr>
      <a:lvl5pPr marL="200456" indent="-200456" algn="l" defTabSz="801821" rtl="0" eaLnBrk="1" latinLnBrk="0" hangingPunct="1">
        <a:lnSpc>
          <a:spcPct val="95000"/>
        </a:lnSpc>
        <a:spcBef>
          <a:spcPts val="648"/>
        </a:spcBef>
        <a:buFont typeface="Arial" panose="020B0604020202020204" pitchFamily="34" charset="0"/>
        <a:buChar char="•"/>
        <a:defRPr sz="1511" kern="1200">
          <a:solidFill>
            <a:schemeClr val="tx2"/>
          </a:solidFill>
          <a:latin typeface="+mn-lt"/>
          <a:ea typeface="+mn-ea"/>
          <a:cs typeface="+mn-cs"/>
        </a:defRPr>
      </a:lvl5pPr>
      <a:lvl6pPr marL="2205007"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591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82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73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821" rtl="0" eaLnBrk="1" latinLnBrk="0" hangingPunct="1">
        <a:defRPr sz="1579" kern="1200">
          <a:solidFill>
            <a:schemeClr val="tx1"/>
          </a:solidFill>
          <a:latin typeface="+mn-lt"/>
          <a:ea typeface="+mn-ea"/>
          <a:cs typeface="+mn-cs"/>
        </a:defRPr>
      </a:lvl1pPr>
      <a:lvl2pPr marL="400911" algn="l" defTabSz="801821" rtl="0" eaLnBrk="1" latinLnBrk="0" hangingPunct="1">
        <a:defRPr sz="1579" kern="1200">
          <a:solidFill>
            <a:schemeClr val="tx1"/>
          </a:solidFill>
          <a:latin typeface="+mn-lt"/>
          <a:ea typeface="+mn-ea"/>
          <a:cs typeface="+mn-cs"/>
        </a:defRPr>
      </a:lvl2pPr>
      <a:lvl3pPr marL="801821" algn="l" defTabSz="801821" rtl="0" eaLnBrk="1" latinLnBrk="0" hangingPunct="1">
        <a:defRPr sz="1579" kern="1200">
          <a:solidFill>
            <a:schemeClr val="tx1"/>
          </a:solidFill>
          <a:latin typeface="+mn-lt"/>
          <a:ea typeface="+mn-ea"/>
          <a:cs typeface="+mn-cs"/>
        </a:defRPr>
      </a:lvl3pPr>
      <a:lvl4pPr marL="1202731" algn="l" defTabSz="801821" rtl="0" eaLnBrk="1" latinLnBrk="0" hangingPunct="1">
        <a:defRPr sz="1579" kern="1200">
          <a:solidFill>
            <a:schemeClr val="tx1"/>
          </a:solidFill>
          <a:latin typeface="+mn-lt"/>
          <a:ea typeface="+mn-ea"/>
          <a:cs typeface="+mn-cs"/>
        </a:defRPr>
      </a:lvl4pPr>
      <a:lvl5pPr marL="1603641" algn="l" defTabSz="801821" rtl="0" eaLnBrk="1" latinLnBrk="0" hangingPunct="1">
        <a:defRPr sz="1579" kern="1200">
          <a:solidFill>
            <a:schemeClr val="tx1"/>
          </a:solidFill>
          <a:latin typeface="+mn-lt"/>
          <a:ea typeface="+mn-ea"/>
          <a:cs typeface="+mn-cs"/>
        </a:defRPr>
      </a:lvl5pPr>
      <a:lvl6pPr marL="2004552" algn="l" defTabSz="801821" rtl="0" eaLnBrk="1" latinLnBrk="0" hangingPunct="1">
        <a:defRPr sz="1579" kern="1200">
          <a:solidFill>
            <a:schemeClr val="tx1"/>
          </a:solidFill>
          <a:latin typeface="+mn-lt"/>
          <a:ea typeface="+mn-ea"/>
          <a:cs typeface="+mn-cs"/>
        </a:defRPr>
      </a:lvl6pPr>
      <a:lvl7pPr marL="2405462" algn="l" defTabSz="801821" rtl="0" eaLnBrk="1" latinLnBrk="0" hangingPunct="1">
        <a:defRPr sz="1579" kern="1200">
          <a:solidFill>
            <a:schemeClr val="tx1"/>
          </a:solidFill>
          <a:latin typeface="+mn-lt"/>
          <a:ea typeface="+mn-ea"/>
          <a:cs typeface="+mn-cs"/>
        </a:defRPr>
      </a:lvl7pPr>
      <a:lvl8pPr marL="2806372" algn="l" defTabSz="801821" rtl="0" eaLnBrk="1" latinLnBrk="0" hangingPunct="1">
        <a:defRPr sz="1579" kern="1200">
          <a:solidFill>
            <a:schemeClr val="tx1"/>
          </a:solidFill>
          <a:latin typeface="+mn-lt"/>
          <a:ea typeface="+mn-ea"/>
          <a:cs typeface="+mn-cs"/>
        </a:defRPr>
      </a:lvl8pPr>
      <a:lvl9pPr marL="3207283" algn="l" defTabSz="801821"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740364159"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8.xml"/><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hyperlink" Target="https://vimeo.com/740363468"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95F93B7-A651-2513-3BBA-1EDB112B08E0}"/>
              </a:ext>
            </a:extLst>
          </p:cNvPr>
          <p:cNvSpPr txBox="1">
            <a:spLocks/>
          </p:cNvSpPr>
          <p:nvPr/>
        </p:nvSpPr>
        <p:spPr>
          <a:xfrm>
            <a:off x="1109600" y="3255095"/>
            <a:ext cx="4685760" cy="2509405"/>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spcBef>
                <a:spcPts val="800"/>
              </a:spcBef>
            </a:pPr>
            <a:r>
              <a:rPr lang="en-GB" sz="8800" dirty="0">
                <a:solidFill>
                  <a:srgbClr val="FFFFFF"/>
                </a:solidFill>
              </a:rPr>
              <a:t>Unit</a:t>
            </a:r>
            <a:r>
              <a:rPr lang="en-GB" sz="8800" dirty="0">
                <a:ln>
                  <a:solidFill>
                    <a:schemeClr val="bg1"/>
                  </a:solidFill>
                </a:ln>
                <a:noFill/>
              </a:rPr>
              <a:t>03</a:t>
            </a:r>
          </a:p>
          <a:p>
            <a:pPr>
              <a:spcBef>
                <a:spcPts val="800"/>
              </a:spcBef>
            </a:pPr>
            <a:r>
              <a:rPr lang="en-GB" sz="3200" dirty="0">
                <a:solidFill>
                  <a:schemeClr val="bg1"/>
                </a:solidFill>
              </a:rPr>
              <a:t>Professional development in the sports industry</a:t>
            </a:r>
          </a:p>
        </p:txBody>
      </p:sp>
    </p:spTree>
    <p:extLst>
      <p:ext uri="{BB962C8B-B14F-4D97-AF65-F5344CB8AC3E}">
        <p14:creationId xmlns:p14="http://schemas.microsoft.com/office/powerpoint/2010/main" val="210371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A2: careers and jobs</a:t>
            </a:r>
            <a:br>
              <a:rPr lang="en-GB" sz="3200" dirty="0">
                <a:solidFill>
                  <a:schemeClr val="tx1"/>
                </a:solidFill>
              </a:rPr>
            </a:br>
            <a:r>
              <a:rPr lang="en-GB" sz="3200" dirty="0">
                <a:ln>
                  <a:solidFill>
                    <a:schemeClr val="tx1"/>
                  </a:solidFill>
                </a:ln>
                <a:noFill/>
              </a:rPr>
              <a:t>in the sports industry </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643773" y="1961336"/>
            <a:ext cx="4673400" cy="4967517"/>
          </a:xfrm>
          <a:prstGeom prst="rect">
            <a:avLst/>
          </a:prstGeom>
        </p:spPr>
        <p:txBody>
          <a:bodyPr wrap="square" lIns="0" tIns="0" rIns="0" bIns="0" numCol="1" spcCol="36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accent2"/>
                </a:solidFill>
              </a:rPr>
              <a:t>Sources of information on </a:t>
            </a:r>
            <a:br>
              <a:rPr lang="en-GB" sz="2200" dirty="0">
                <a:solidFill>
                  <a:schemeClr val="accent2"/>
                </a:solidFill>
              </a:rPr>
            </a:br>
            <a:r>
              <a:rPr lang="en-GB" sz="2200" dirty="0">
                <a:solidFill>
                  <a:schemeClr val="accent2"/>
                </a:solidFill>
              </a:rPr>
              <a:t>careers in sports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Internet and social media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Career counsellors or academic teachers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Newspapers and magazines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Personal contacts: friends and family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Recruitment agency websites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National governing bodies (NGBs)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Libraries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Career fairs and events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Work experience/shadowing</a:t>
            </a:r>
            <a:endParaRPr lang="en-GB" sz="2000" cap="none" dirty="0">
              <a:solidFill>
                <a:schemeClr val="tx1"/>
              </a:solidFill>
              <a:latin typeface="Arial"/>
            </a:endParaRPr>
          </a:p>
        </p:txBody>
      </p:sp>
      <p:graphicFrame>
        <p:nvGraphicFramePr>
          <p:cNvPr id="5" name="Table 5">
            <a:extLst>
              <a:ext uri="{FF2B5EF4-FFF2-40B4-BE49-F238E27FC236}">
                <a16:creationId xmlns:a16="http://schemas.microsoft.com/office/drawing/2014/main" id="{BBAA6A5B-0103-E659-975C-846C0307C59D}"/>
              </a:ext>
            </a:extLst>
          </p:cNvPr>
          <p:cNvGraphicFramePr>
            <a:graphicFrameLocks noGrp="1"/>
          </p:cNvGraphicFramePr>
          <p:nvPr>
            <p:extLst>
              <p:ext uri="{D42A27DB-BD31-4B8C-83A1-F6EECF244321}">
                <p14:modId xmlns:p14="http://schemas.microsoft.com/office/powerpoint/2010/main" val="992489142"/>
              </p:ext>
            </p:extLst>
          </p:nvPr>
        </p:nvGraphicFramePr>
        <p:xfrm>
          <a:off x="8122602" y="6092213"/>
          <a:ext cx="4795664" cy="836640"/>
        </p:xfrm>
        <a:graphic>
          <a:graphicData uri="http://schemas.openxmlformats.org/drawingml/2006/table">
            <a:tbl>
              <a:tblPr firstRow="1" bandRow="1">
                <a:tableStyleId>{5C22544A-7EE6-4342-B048-85BDC9FD1C3A}</a:tableStyleId>
              </a:tblPr>
              <a:tblGrid>
                <a:gridCol w="4075380">
                  <a:extLst>
                    <a:ext uri="{9D8B030D-6E8A-4147-A177-3AD203B41FA5}">
                      <a16:colId xmlns:a16="http://schemas.microsoft.com/office/drawing/2014/main" val="4161015764"/>
                    </a:ext>
                  </a:extLst>
                </a:gridCol>
                <a:gridCol w="720284">
                  <a:extLst>
                    <a:ext uri="{9D8B030D-6E8A-4147-A177-3AD203B41FA5}">
                      <a16:colId xmlns:a16="http://schemas.microsoft.com/office/drawing/2014/main" val="2603615810"/>
                    </a:ext>
                  </a:extLst>
                </a:gridCol>
              </a:tblGrid>
              <a:tr h="809614">
                <a:tc>
                  <a:txBody>
                    <a:bodyPr/>
                    <a:lstStyle/>
                    <a:p>
                      <a:r>
                        <a:rPr lang="en-GB" sz="1600" b="0" cap="none" dirty="0">
                          <a:solidFill>
                            <a:schemeClr val="tx1"/>
                          </a:solidFill>
                          <a:latin typeface="+mn-lt"/>
                        </a:rPr>
                        <a:t>Can you give a practical example from tennis for each type of employment?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Oswald"/>
                          <a:ea typeface="+mn-ea"/>
                          <a:cs typeface="+mn-cs"/>
                        </a:rPr>
                        <a:t>?</a:t>
                      </a:r>
                      <a:endParaRPr kumimoji="0" lang="en-US" sz="3600" b="1" i="0" u="none" strike="noStrike" kern="1200" cap="none" spc="0" normalizeH="0" baseline="0" noProof="0" dirty="0">
                        <a:ln>
                          <a:noFill/>
                        </a:ln>
                        <a:solidFill>
                          <a:schemeClr val="tx1"/>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8" name="Title 3">
            <a:extLst>
              <a:ext uri="{FF2B5EF4-FFF2-40B4-BE49-F238E27FC236}">
                <a16:creationId xmlns:a16="http://schemas.microsoft.com/office/drawing/2014/main" id="{6308886A-6470-94D9-60FA-C58CA7173AB6}"/>
              </a:ext>
            </a:extLst>
          </p:cNvPr>
          <p:cNvSpPr txBox="1">
            <a:spLocks/>
          </p:cNvSpPr>
          <p:nvPr/>
        </p:nvSpPr>
        <p:spPr>
          <a:xfrm>
            <a:off x="8122602" y="1961337"/>
            <a:ext cx="4515368" cy="3630942"/>
          </a:xfrm>
          <a:prstGeom prst="rect">
            <a:avLst/>
          </a:prstGeom>
        </p:spPr>
        <p:txBody>
          <a:bodyPr wrap="square" lIns="0" tIns="0" rIns="0" bIns="0" numCol="1" spcCol="36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t>DEFINITIONS OF TYPES OF EMPLOYMENT</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Full time</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Part time</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Fixed-term contract</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Self-employment </a:t>
            </a:r>
            <a:br>
              <a:rPr lang="en-GB" sz="1600" cap="none" dirty="0">
                <a:solidFill>
                  <a:schemeClr val="accent3"/>
                </a:solidFill>
                <a:latin typeface="Arial"/>
              </a:rPr>
            </a:br>
            <a:r>
              <a:rPr lang="en-GB" sz="1600" cap="none" dirty="0">
                <a:solidFill>
                  <a:schemeClr val="accent3"/>
                </a:solidFill>
                <a:latin typeface="Arial"/>
              </a:rPr>
              <a:t>(independent and subcontracted)</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Zero-hours contract</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Apprenticeships</a:t>
            </a:r>
          </a:p>
        </p:txBody>
      </p:sp>
    </p:spTree>
    <p:extLst>
      <p:ext uri="{BB962C8B-B14F-4D97-AF65-F5344CB8AC3E}">
        <p14:creationId xmlns:p14="http://schemas.microsoft.com/office/powerpoint/2010/main" val="1136380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37996F2F-66D1-D990-1981-9F0E95C5F8D4}"/>
              </a:ext>
            </a:extLst>
          </p:cNvPr>
          <p:cNvSpPr txBox="1">
            <a:spLocks/>
          </p:cNvSpPr>
          <p:nvPr/>
        </p:nvSpPr>
        <p:spPr>
          <a:xfrm>
            <a:off x="643773" y="630821"/>
            <a:ext cx="5914343" cy="123110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A3: professional training routes, legislation, skills </a:t>
            </a:r>
            <a:br>
              <a:rPr lang="en-GB" sz="3200" dirty="0">
                <a:solidFill>
                  <a:schemeClr val="tx1"/>
                </a:solidFill>
              </a:rPr>
            </a:br>
            <a:r>
              <a:rPr lang="en-GB" sz="3200" dirty="0">
                <a:ln>
                  <a:solidFill>
                    <a:schemeClr val="bg1"/>
                  </a:solidFill>
                </a:ln>
                <a:noFill/>
              </a:rPr>
              <a:t>in the sports industry </a:t>
            </a:r>
          </a:p>
        </p:txBody>
      </p:sp>
      <p:sp>
        <p:nvSpPr>
          <p:cNvPr id="13" name="Title 3">
            <a:extLst>
              <a:ext uri="{FF2B5EF4-FFF2-40B4-BE49-F238E27FC236}">
                <a16:creationId xmlns:a16="http://schemas.microsoft.com/office/drawing/2014/main" id="{FC5F2AD5-7482-6121-CE66-BD288BF563B2}"/>
              </a:ext>
            </a:extLst>
          </p:cNvPr>
          <p:cNvSpPr txBox="1">
            <a:spLocks/>
          </p:cNvSpPr>
          <p:nvPr/>
        </p:nvSpPr>
        <p:spPr>
          <a:xfrm>
            <a:off x="643774" y="2869719"/>
            <a:ext cx="2144032" cy="370870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800"/>
              </a:spcBef>
            </a:pPr>
            <a:r>
              <a:rPr lang="en-GB" sz="1600" b="1" cap="none" dirty="0">
                <a:solidFill>
                  <a:schemeClr val="accent3"/>
                </a:solidFill>
                <a:latin typeface="Arial"/>
              </a:rPr>
              <a:t>Leisure Management:</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Lifesaving </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Facilities management / maintenance</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Health and safety</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Customer service</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Marketing and promotion </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Finance</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Management activities</a:t>
            </a:r>
          </a:p>
        </p:txBody>
      </p:sp>
      <p:sp>
        <p:nvSpPr>
          <p:cNvPr id="26" name="Title 3">
            <a:extLst>
              <a:ext uri="{FF2B5EF4-FFF2-40B4-BE49-F238E27FC236}">
                <a16:creationId xmlns:a16="http://schemas.microsoft.com/office/drawing/2014/main" id="{F26A1A3D-2191-EF00-B67E-39BD350ECE9D}"/>
              </a:ext>
            </a:extLst>
          </p:cNvPr>
          <p:cNvSpPr txBox="1">
            <a:spLocks/>
          </p:cNvSpPr>
          <p:nvPr/>
        </p:nvSpPr>
        <p:spPr>
          <a:xfrm>
            <a:off x="10299532" y="630821"/>
            <a:ext cx="2510243" cy="28212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r">
              <a:lnSpc>
                <a:spcPts val="2200"/>
              </a:lnSpc>
              <a:spcBef>
                <a:spcPts val="800"/>
              </a:spcBef>
            </a:pPr>
            <a:r>
              <a:rPr lang="en-GB" sz="2200" dirty="0">
                <a:solidFill>
                  <a:schemeClr val="bg1"/>
                </a:solidFill>
              </a:rPr>
              <a:t>Career pathways</a:t>
            </a:r>
            <a:endParaRPr lang="en-GB" sz="2200" cap="none" dirty="0">
              <a:solidFill>
                <a:schemeClr val="bg1"/>
              </a:solidFill>
              <a:latin typeface="Arial"/>
            </a:endParaRPr>
          </a:p>
        </p:txBody>
      </p:sp>
      <p:sp>
        <p:nvSpPr>
          <p:cNvPr id="34" name="Title 3">
            <a:extLst>
              <a:ext uri="{FF2B5EF4-FFF2-40B4-BE49-F238E27FC236}">
                <a16:creationId xmlns:a16="http://schemas.microsoft.com/office/drawing/2014/main" id="{FC6C7772-6633-7E58-4831-E1B83702BF5F}"/>
              </a:ext>
            </a:extLst>
          </p:cNvPr>
          <p:cNvSpPr txBox="1">
            <a:spLocks/>
          </p:cNvSpPr>
          <p:nvPr/>
        </p:nvSpPr>
        <p:spPr>
          <a:xfrm>
            <a:off x="3240066" y="2869719"/>
            <a:ext cx="2144032" cy="2662267"/>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800"/>
              </a:spcBef>
            </a:pPr>
            <a:r>
              <a:rPr lang="en-GB" sz="1600" b="1" cap="none" dirty="0">
                <a:solidFill>
                  <a:schemeClr val="accent3"/>
                </a:solidFill>
                <a:latin typeface="Arial"/>
              </a:rPr>
              <a:t>Sports development:</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Sports </a:t>
            </a:r>
            <a:br>
              <a:rPr lang="en-GB" sz="1600" cap="none" dirty="0">
                <a:solidFill>
                  <a:schemeClr val="accent3"/>
                </a:solidFill>
                <a:latin typeface="Arial"/>
              </a:rPr>
            </a:br>
            <a:r>
              <a:rPr lang="en-GB" sz="1600" cap="none" dirty="0">
                <a:solidFill>
                  <a:schemeClr val="accent3"/>
                </a:solidFill>
                <a:latin typeface="Arial"/>
              </a:rPr>
              <a:t>development </a:t>
            </a:r>
            <a:br>
              <a:rPr lang="en-GB" sz="1600" cap="none" dirty="0">
                <a:solidFill>
                  <a:schemeClr val="accent3"/>
                </a:solidFill>
                <a:latin typeface="Arial"/>
              </a:rPr>
            </a:br>
            <a:r>
              <a:rPr lang="en-GB" sz="1600" cap="none" dirty="0">
                <a:solidFill>
                  <a:schemeClr val="accent3"/>
                </a:solidFill>
                <a:latin typeface="Arial"/>
              </a:rPr>
              <a:t>officer </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NGB leads</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Sports administration </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Talent </a:t>
            </a:r>
            <a:br>
              <a:rPr lang="en-GB" sz="1600" cap="none" dirty="0">
                <a:solidFill>
                  <a:schemeClr val="accent3"/>
                </a:solidFill>
                <a:latin typeface="Arial"/>
              </a:rPr>
            </a:br>
            <a:r>
              <a:rPr lang="en-GB" sz="1600" cap="none" dirty="0">
                <a:solidFill>
                  <a:schemeClr val="accent3"/>
                </a:solidFill>
                <a:latin typeface="Arial"/>
              </a:rPr>
              <a:t>pathway leads</a:t>
            </a:r>
          </a:p>
        </p:txBody>
      </p:sp>
      <p:sp>
        <p:nvSpPr>
          <p:cNvPr id="35" name="Title 3">
            <a:extLst>
              <a:ext uri="{FF2B5EF4-FFF2-40B4-BE49-F238E27FC236}">
                <a16:creationId xmlns:a16="http://schemas.microsoft.com/office/drawing/2014/main" id="{89BEB5EB-99B6-9818-D2C8-7F3209540F68}"/>
              </a:ext>
            </a:extLst>
          </p:cNvPr>
          <p:cNvSpPr txBox="1">
            <a:spLocks/>
          </p:cNvSpPr>
          <p:nvPr/>
        </p:nvSpPr>
        <p:spPr>
          <a:xfrm>
            <a:off x="5836358" y="2869719"/>
            <a:ext cx="2144032" cy="147219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800"/>
              </a:spcBef>
            </a:pPr>
            <a:r>
              <a:rPr lang="en-GB" sz="1600" b="1" cap="none" dirty="0">
                <a:solidFill>
                  <a:schemeClr val="accent3"/>
                </a:solidFill>
                <a:latin typeface="Arial"/>
              </a:rPr>
              <a:t>Education:</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Level 2 and </a:t>
            </a:r>
            <a:br>
              <a:rPr lang="en-GB" sz="1600" cap="none" dirty="0">
                <a:solidFill>
                  <a:schemeClr val="accent3"/>
                </a:solidFill>
                <a:latin typeface="Arial"/>
              </a:rPr>
            </a:br>
            <a:r>
              <a:rPr lang="en-GB" sz="1600" cap="none" dirty="0">
                <a:solidFill>
                  <a:schemeClr val="accent3"/>
                </a:solidFill>
                <a:latin typeface="Arial"/>
              </a:rPr>
              <a:t>Level 3 specialist qualifications</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Higher education</a:t>
            </a:r>
          </a:p>
        </p:txBody>
      </p:sp>
      <p:sp>
        <p:nvSpPr>
          <p:cNvPr id="36" name="Title 3">
            <a:extLst>
              <a:ext uri="{FF2B5EF4-FFF2-40B4-BE49-F238E27FC236}">
                <a16:creationId xmlns:a16="http://schemas.microsoft.com/office/drawing/2014/main" id="{3F4FA79B-C8A7-683D-CE71-8C99EE6A432B}"/>
              </a:ext>
            </a:extLst>
          </p:cNvPr>
          <p:cNvSpPr txBox="1">
            <a:spLocks/>
          </p:cNvSpPr>
          <p:nvPr/>
        </p:nvSpPr>
        <p:spPr>
          <a:xfrm>
            <a:off x="8432650" y="2869719"/>
            <a:ext cx="1876899" cy="3190617"/>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800"/>
              </a:spcBef>
            </a:pPr>
            <a:r>
              <a:rPr lang="en-GB" sz="1600" b="1" cap="none" dirty="0">
                <a:solidFill>
                  <a:schemeClr val="accent3"/>
                </a:solidFill>
                <a:latin typeface="Arial"/>
              </a:rPr>
              <a:t>Sports science specialisms:</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Nutritionist </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Sport psychology</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Sports therapy </a:t>
            </a:r>
            <a:br>
              <a:rPr lang="en-GB" sz="1600" cap="none" dirty="0">
                <a:solidFill>
                  <a:schemeClr val="accent3"/>
                </a:solidFill>
                <a:latin typeface="Arial"/>
              </a:rPr>
            </a:br>
            <a:r>
              <a:rPr lang="en-GB" sz="1600" cap="none" dirty="0">
                <a:solidFill>
                  <a:schemeClr val="accent3"/>
                </a:solidFill>
                <a:latin typeface="Arial"/>
              </a:rPr>
              <a:t>and injury management </a:t>
            </a:r>
            <a:br>
              <a:rPr lang="en-GB" sz="1600" cap="none" dirty="0">
                <a:solidFill>
                  <a:schemeClr val="accent3"/>
                </a:solidFill>
                <a:latin typeface="Arial"/>
              </a:rPr>
            </a:br>
            <a:r>
              <a:rPr lang="en-GB" sz="1600" cap="none" dirty="0">
                <a:solidFill>
                  <a:schemeClr val="accent3"/>
                </a:solidFill>
                <a:latin typeface="Arial"/>
              </a:rPr>
              <a:t>in sport performance</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Exercise and fitness</a:t>
            </a:r>
          </a:p>
        </p:txBody>
      </p:sp>
      <p:sp>
        <p:nvSpPr>
          <p:cNvPr id="37" name="Title 3">
            <a:extLst>
              <a:ext uri="{FF2B5EF4-FFF2-40B4-BE49-F238E27FC236}">
                <a16:creationId xmlns:a16="http://schemas.microsoft.com/office/drawing/2014/main" id="{AB84FE75-A459-508B-8C91-BC2C3ADFE75D}"/>
              </a:ext>
            </a:extLst>
          </p:cNvPr>
          <p:cNvSpPr txBox="1">
            <a:spLocks/>
          </p:cNvSpPr>
          <p:nvPr/>
        </p:nvSpPr>
        <p:spPr>
          <a:xfrm>
            <a:off x="10761810" y="2869719"/>
            <a:ext cx="2144032" cy="241604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800"/>
              </a:spcBef>
            </a:pPr>
            <a:r>
              <a:rPr lang="en-GB" sz="1600" b="1" cap="none" dirty="0">
                <a:solidFill>
                  <a:schemeClr val="accent3"/>
                </a:solidFill>
                <a:latin typeface="Arial"/>
              </a:rPr>
              <a:t>Coaching:</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NGB awards different disciplines</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Disability sport</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Working with children</a:t>
            </a:r>
          </a:p>
          <a:p>
            <a:pPr marL="285750" indent="-285750">
              <a:lnSpc>
                <a:spcPct val="100000"/>
              </a:lnSpc>
              <a:spcBef>
                <a:spcPts val="800"/>
              </a:spcBef>
              <a:buFont typeface="Arial" panose="020B0604020202020204" pitchFamily="34" charset="0"/>
              <a:buChar char="•"/>
            </a:pPr>
            <a:r>
              <a:rPr lang="en-GB" sz="1600" cap="none" dirty="0">
                <a:solidFill>
                  <a:schemeClr val="accent3"/>
                </a:solidFill>
                <a:latin typeface="Arial"/>
              </a:rPr>
              <a:t>Safeguarding awareness</a:t>
            </a:r>
          </a:p>
        </p:txBody>
      </p:sp>
    </p:spTree>
    <p:extLst>
      <p:ext uri="{BB962C8B-B14F-4D97-AF65-F5344CB8AC3E}">
        <p14:creationId xmlns:p14="http://schemas.microsoft.com/office/powerpoint/2010/main" val="55753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37996F2F-66D1-D990-1981-9F0E95C5F8D4}"/>
              </a:ext>
            </a:extLst>
          </p:cNvPr>
          <p:cNvSpPr txBox="1">
            <a:spLocks/>
          </p:cNvSpPr>
          <p:nvPr/>
        </p:nvSpPr>
        <p:spPr>
          <a:xfrm>
            <a:off x="643773" y="630821"/>
            <a:ext cx="5914343" cy="123110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A3: professional training routes, legislation, skills </a:t>
            </a:r>
            <a:br>
              <a:rPr lang="en-GB" sz="3200" dirty="0">
                <a:solidFill>
                  <a:schemeClr val="tx1"/>
                </a:solidFill>
              </a:rPr>
            </a:br>
            <a:r>
              <a:rPr lang="en-GB" sz="3200" dirty="0">
                <a:ln>
                  <a:solidFill>
                    <a:schemeClr val="bg1"/>
                  </a:solidFill>
                </a:ln>
                <a:noFill/>
              </a:rPr>
              <a:t>in the sports industry </a:t>
            </a:r>
          </a:p>
        </p:txBody>
      </p:sp>
      <p:sp>
        <p:nvSpPr>
          <p:cNvPr id="10" name="Title 3">
            <a:extLst>
              <a:ext uri="{FF2B5EF4-FFF2-40B4-BE49-F238E27FC236}">
                <a16:creationId xmlns:a16="http://schemas.microsoft.com/office/drawing/2014/main" id="{E70D6F76-8963-3275-9EBD-8B28A847DEBD}"/>
              </a:ext>
            </a:extLst>
          </p:cNvPr>
          <p:cNvSpPr txBox="1">
            <a:spLocks/>
          </p:cNvSpPr>
          <p:nvPr/>
        </p:nvSpPr>
        <p:spPr>
          <a:xfrm>
            <a:off x="1431042" y="3032427"/>
            <a:ext cx="3843365" cy="2718693"/>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t>Job descriptions and </a:t>
            </a:r>
            <a:br>
              <a:rPr lang="en-GB" sz="2200" dirty="0"/>
            </a:br>
            <a:r>
              <a:rPr lang="en-GB" sz="2200" dirty="0"/>
              <a:t>personal specifications</a:t>
            </a:r>
          </a:p>
          <a:p>
            <a:pPr>
              <a:lnSpc>
                <a:spcPct val="100000"/>
              </a:lnSpc>
              <a:spcBef>
                <a:spcPts val="1800"/>
              </a:spcBef>
            </a:pPr>
            <a:r>
              <a:rPr lang="en-GB" sz="1600" b="1" cap="none" dirty="0">
                <a:solidFill>
                  <a:schemeClr val="tx2"/>
                </a:solidFill>
                <a:latin typeface="Arial"/>
                <a:hlinkClick r:id="rId3">
                  <a:extLst>
                    <a:ext uri="{A12FA001-AC4F-418D-AE19-62706E023703}">
                      <ahyp:hlinkClr xmlns:ahyp="http://schemas.microsoft.com/office/drawing/2018/hyperlinkcolor" val="tx"/>
                    </a:ext>
                  </a:extLst>
                </a:hlinkClick>
              </a:rPr>
              <a:t>Hear from LTA Employees about </a:t>
            </a:r>
            <a:br>
              <a:rPr lang="en-GB" sz="1600" b="1" cap="none" dirty="0">
                <a:solidFill>
                  <a:schemeClr val="tx2"/>
                </a:solidFill>
                <a:latin typeface="Arial"/>
                <a:hlinkClick r:id="rId3">
                  <a:extLst>
                    <a:ext uri="{A12FA001-AC4F-418D-AE19-62706E023703}">
                      <ahyp:hlinkClr xmlns:ahyp="http://schemas.microsoft.com/office/drawing/2018/hyperlinkcolor" val="tx"/>
                    </a:ext>
                  </a:extLst>
                </a:hlinkClick>
              </a:rPr>
            </a:br>
            <a:r>
              <a:rPr lang="en-GB" sz="1600" b="1" cap="none" dirty="0">
                <a:solidFill>
                  <a:schemeClr val="tx2"/>
                </a:solidFill>
                <a:latin typeface="Arial"/>
                <a:hlinkClick r:id="rId3">
                  <a:extLst>
                    <a:ext uri="{A12FA001-AC4F-418D-AE19-62706E023703}">
                      <ahyp:hlinkClr xmlns:ahyp="http://schemas.microsoft.com/office/drawing/2018/hyperlinkcolor" val="tx"/>
                    </a:ext>
                  </a:extLst>
                </a:hlinkClick>
              </a:rPr>
              <a:t>skills needed for their role</a:t>
            </a:r>
            <a:endParaRPr lang="en-GB" sz="1600" b="1" cap="none" dirty="0">
              <a:solidFill>
                <a:schemeClr val="tx2"/>
              </a:solidFill>
              <a:latin typeface="Arial"/>
            </a:endParaRPr>
          </a:p>
          <a:p>
            <a:pPr>
              <a:lnSpc>
                <a:spcPct val="100000"/>
              </a:lnSpc>
              <a:spcBef>
                <a:spcPts val="1800"/>
              </a:spcBef>
            </a:pPr>
            <a:r>
              <a:rPr lang="en-GB" sz="1600" b="1" cap="none" dirty="0">
                <a:solidFill>
                  <a:schemeClr val="accent3"/>
                </a:solidFill>
                <a:latin typeface="Arial"/>
              </a:rPr>
              <a:t>Write a definition for: </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Job description</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Personal specification</a:t>
            </a:r>
          </a:p>
        </p:txBody>
      </p:sp>
      <p:pic>
        <p:nvPicPr>
          <p:cNvPr id="12" name="Picture 11">
            <a:hlinkClick r:id="rId3"/>
            <a:extLst>
              <a:ext uri="{FF2B5EF4-FFF2-40B4-BE49-F238E27FC236}">
                <a16:creationId xmlns:a16="http://schemas.microsoft.com/office/drawing/2014/main" id="{D484927D-84FF-50BF-B843-ECB0204E22F2}"/>
              </a:ext>
            </a:extLst>
          </p:cNvPr>
          <p:cNvPicPr>
            <a:picLocks noChangeAspect="1"/>
          </p:cNvPicPr>
          <p:nvPr/>
        </p:nvPicPr>
        <p:blipFill rotWithShape="1">
          <a:blip r:embed="rId4">
            <a:extLst>
              <a:ext uri="{28A0092B-C50C-407E-A947-70E740481C1C}">
                <a14:useLocalDpi xmlns:a14="http://schemas.microsoft.com/office/drawing/2010/main" val="0"/>
              </a:ext>
            </a:extLst>
          </a:blip>
          <a:srcRect l="-1469"/>
          <a:stretch/>
        </p:blipFill>
        <p:spPr>
          <a:xfrm>
            <a:off x="6466481" y="638052"/>
            <a:ext cx="6331286" cy="6283569"/>
          </a:xfrm>
          <a:prstGeom prst="rect">
            <a:avLst/>
          </a:prstGeom>
        </p:spPr>
      </p:pic>
      <p:graphicFrame>
        <p:nvGraphicFramePr>
          <p:cNvPr id="14" name="Table 5">
            <a:extLst>
              <a:ext uri="{FF2B5EF4-FFF2-40B4-BE49-F238E27FC236}">
                <a16:creationId xmlns:a16="http://schemas.microsoft.com/office/drawing/2014/main" id="{7D7D7824-38F5-6F3A-6062-512AD7DA13BC}"/>
              </a:ext>
            </a:extLst>
          </p:cNvPr>
          <p:cNvGraphicFramePr>
            <a:graphicFrameLocks noGrp="1"/>
          </p:cNvGraphicFramePr>
          <p:nvPr>
            <p:extLst>
              <p:ext uri="{D42A27DB-BD31-4B8C-83A1-F6EECF244321}">
                <p14:modId xmlns:p14="http://schemas.microsoft.com/office/powerpoint/2010/main" val="609477918"/>
              </p:ext>
            </p:extLst>
          </p:nvPr>
        </p:nvGraphicFramePr>
        <p:xfrm>
          <a:off x="7364887" y="5690515"/>
          <a:ext cx="5432880" cy="1231106"/>
        </p:xfrm>
        <a:graphic>
          <a:graphicData uri="http://schemas.openxmlformats.org/drawingml/2006/table">
            <a:tbl>
              <a:tblPr firstRow="1" bandRow="1">
                <a:tableStyleId>{5C22544A-7EE6-4342-B048-85BDC9FD1C3A}</a:tableStyleId>
              </a:tblPr>
              <a:tblGrid>
                <a:gridCol w="4712880">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1231106">
                <a:tc>
                  <a:txBody>
                    <a:bodyPr/>
                    <a:lstStyle/>
                    <a:p>
                      <a:pPr marL="342900" indent="-342900">
                        <a:spcAft>
                          <a:spcPts val="1200"/>
                        </a:spcAft>
                        <a:buFont typeface="+mj-lt"/>
                        <a:buAutoNum type="arabicPeriod"/>
                      </a:pPr>
                      <a:r>
                        <a:rPr lang="en-GB" sz="1600" b="0" cap="none" dirty="0">
                          <a:solidFill>
                            <a:schemeClr val="bg1"/>
                          </a:solidFill>
                          <a:latin typeface="+mn-lt"/>
                        </a:rPr>
                        <a:t>What is the purpose of a job description?</a:t>
                      </a:r>
                    </a:p>
                    <a:p>
                      <a:pPr marL="342900" indent="-342900">
                        <a:spcAft>
                          <a:spcPts val="1200"/>
                        </a:spcAft>
                        <a:buFont typeface="+mj-lt"/>
                        <a:buAutoNum type="arabicPeriod"/>
                      </a:pPr>
                      <a:r>
                        <a:rPr lang="en-GB" sz="1600" b="0" cap="none" dirty="0">
                          <a:solidFill>
                            <a:schemeClr val="bg1"/>
                          </a:solidFill>
                          <a:latin typeface="+mn-lt"/>
                        </a:rPr>
                        <a:t>How is a job description different to a </a:t>
                      </a:r>
                      <a:br>
                        <a:rPr lang="en-GB" sz="1600" b="0" cap="none" dirty="0">
                          <a:solidFill>
                            <a:schemeClr val="bg1"/>
                          </a:solidFill>
                          <a:latin typeface="+mn-lt"/>
                        </a:rPr>
                      </a:br>
                      <a:r>
                        <a:rPr lang="en-GB" sz="1600" b="0" cap="none" dirty="0">
                          <a:solidFill>
                            <a:schemeClr val="bg1"/>
                          </a:solidFill>
                          <a:latin typeface="+mn-lt"/>
                        </a:rPr>
                        <a:t>personal specification?</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120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Oswald"/>
                          <a:ea typeface="+mn-ea"/>
                          <a:cs typeface="+mn-cs"/>
                        </a:rPr>
                        <a:t>?</a:t>
                      </a:r>
                      <a:endParaRPr kumimoji="0" lang="en-US" sz="3600" b="1" i="0" u="none" strike="noStrike" kern="1200" cap="none" spc="0" normalizeH="0" baseline="0" noProof="0" dirty="0">
                        <a:ln>
                          <a:noFill/>
                        </a:ln>
                        <a:solidFill>
                          <a:schemeClr val="bg1"/>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1882744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37996F2F-66D1-D990-1981-9F0E95C5F8D4}"/>
              </a:ext>
            </a:extLst>
          </p:cNvPr>
          <p:cNvSpPr txBox="1">
            <a:spLocks/>
          </p:cNvSpPr>
          <p:nvPr/>
        </p:nvSpPr>
        <p:spPr>
          <a:xfrm>
            <a:off x="643773" y="630821"/>
            <a:ext cx="3963853" cy="1641475"/>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A3: professional training routes, legislation, skills </a:t>
            </a:r>
            <a:br>
              <a:rPr lang="en-GB" sz="3200" dirty="0">
                <a:solidFill>
                  <a:schemeClr val="tx1"/>
                </a:solidFill>
              </a:rPr>
            </a:br>
            <a:r>
              <a:rPr lang="en-GB" sz="3200" dirty="0">
                <a:ln>
                  <a:solidFill>
                    <a:schemeClr val="bg1"/>
                  </a:solidFill>
                </a:ln>
                <a:noFill/>
              </a:rPr>
              <a:t>in the sports industry </a:t>
            </a:r>
          </a:p>
        </p:txBody>
      </p:sp>
      <p:sp>
        <p:nvSpPr>
          <p:cNvPr id="10" name="Title 3">
            <a:extLst>
              <a:ext uri="{FF2B5EF4-FFF2-40B4-BE49-F238E27FC236}">
                <a16:creationId xmlns:a16="http://schemas.microsoft.com/office/drawing/2014/main" id="{E70D6F76-8963-3275-9EBD-8B28A847DEBD}"/>
              </a:ext>
            </a:extLst>
          </p:cNvPr>
          <p:cNvSpPr txBox="1">
            <a:spLocks/>
          </p:cNvSpPr>
          <p:nvPr/>
        </p:nvSpPr>
        <p:spPr>
          <a:xfrm>
            <a:off x="9577788" y="1656743"/>
            <a:ext cx="3218214" cy="409342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For all careers in the sports industry there are requirements that need to be adhered to.</a:t>
            </a:r>
          </a:p>
          <a:p>
            <a:pPr>
              <a:lnSpc>
                <a:spcPct val="100000"/>
              </a:lnSpc>
              <a:spcBef>
                <a:spcPts val="1800"/>
              </a:spcBef>
            </a:pPr>
            <a:r>
              <a:rPr lang="en-GB" sz="1600" b="1" cap="none" dirty="0">
                <a:solidFill>
                  <a:schemeClr val="accent3"/>
                </a:solidFill>
                <a:latin typeface="Arial"/>
              </a:rPr>
              <a:t>These include:</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Job Industry standards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Safeguarding</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Sector-specific legislation</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Qualification and </a:t>
            </a:r>
            <a:br>
              <a:rPr lang="en-GB" sz="1600" cap="none" dirty="0">
                <a:solidFill>
                  <a:schemeClr val="accent3"/>
                </a:solidFill>
                <a:latin typeface="Arial"/>
              </a:rPr>
            </a:br>
            <a:r>
              <a:rPr lang="en-GB" sz="1600" cap="none" dirty="0">
                <a:solidFill>
                  <a:schemeClr val="accent3"/>
                </a:solidFill>
                <a:latin typeface="Arial"/>
              </a:rPr>
              <a:t>professional bodies</a:t>
            </a:r>
          </a:p>
          <a:p>
            <a:pPr>
              <a:lnSpc>
                <a:spcPct val="100000"/>
              </a:lnSpc>
              <a:spcBef>
                <a:spcPts val="1800"/>
              </a:spcBef>
            </a:pPr>
            <a:br>
              <a:rPr lang="en-GB" sz="1600" cap="none" dirty="0">
                <a:solidFill>
                  <a:schemeClr val="accent3"/>
                </a:solidFill>
                <a:latin typeface="Arial"/>
              </a:rPr>
            </a:br>
            <a:endParaRPr lang="en-GB" sz="1600" cap="none" dirty="0">
              <a:solidFill>
                <a:schemeClr val="accent3"/>
              </a:solidFill>
              <a:latin typeface="Arial"/>
            </a:endParaRPr>
          </a:p>
        </p:txBody>
      </p:sp>
      <p:graphicFrame>
        <p:nvGraphicFramePr>
          <p:cNvPr id="4" name="Table 5">
            <a:extLst>
              <a:ext uri="{FF2B5EF4-FFF2-40B4-BE49-F238E27FC236}">
                <a16:creationId xmlns:a16="http://schemas.microsoft.com/office/drawing/2014/main" id="{13BC1136-BAC0-D216-2EFC-8E76126AD4C9}"/>
              </a:ext>
            </a:extLst>
          </p:cNvPr>
          <p:cNvGraphicFramePr>
            <a:graphicFrameLocks noGrp="1"/>
          </p:cNvGraphicFramePr>
          <p:nvPr>
            <p:extLst>
              <p:ext uri="{D42A27DB-BD31-4B8C-83A1-F6EECF244321}">
                <p14:modId xmlns:p14="http://schemas.microsoft.com/office/powerpoint/2010/main" val="397927739"/>
              </p:ext>
            </p:extLst>
          </p:nvPr>
        </p:nvGraphicFramePr>
        <p:xfrm>
          <a:off x="9225066" y="5750171"/>
          <a:ext cx="3699198" cy="1263360"/>
        </p:xfrm>
        <a:graphic>
          <a:graphicData uri="http://schemas.openxmlformats.org/drawingml/2006/table">
            <a:tbl>
              <a:tblPr firstRow="1" bandRow="1">
                <a:tableStyleId>{5C22544A-7EE6-4342-B048-85BDC9FD1C3A}</a:tableStyleId>
              </a:tblPr>
              <a:tblGrid>
                <a:gridCol w="3109094">
                  <a:extLst>
                    <a:ext uri="{9D8B030D-6E8A-4147-A177-3AD203B41FA5}">
                      <a16:colId xmlns:a16="http://schemas.microsoft.com/office/drawing/2014/main" val="4161015764"/>
                    </a:ext>
                  </a:extLst>
                </a:gridCol>
                <a:gridCol w="590104">
                  <a:extLst>
                    <a:ext uri="{9D8B030D-6E8A-4147-A177-3AD203B41FA5}">
                      <a16:colId xmlns:a16="http://schemas.microsoft.com/office/drawing/2014/main" val="2603615810"/>
                    </a:ext>
                  </a:extLst>
                </a:gridCol>
              </a:tblGrid>
              <a:tr h="1257928">
                <a:tc>
                  <a:txBody>
                    <a:bodyPr/>
                    <a:lstStyle/>
                    <a:p>
                      <a:pPr marL="0" indent="0">
                        <a:buFont typeface="+mj-lt"/>
                        <a:buNone/>
                      </a:pPr>
                      <a:r>
                        <a:rPr lang="en-GB" sz="1600" b="0" cap="none" dirty="0">
                          <a:solidFill>
                            <a:schemeClr val="bg1"/>
                          </a:solidFill>
                          <a:latin typeface="+mn-lt"/>
                        </a:rPr>
                        <a:t>Carry out research to identify the relevant requirements for </a:t>
                      </a:r>
                      <a:br>
                        <a:rPr lang="en-GB" sz="1600" b="0" cap="none" dirty="0">
                          <a:solidFill>
                            <a:schemeClr val="bg1"/>
                          </a:solidFill>
                          <a:latin typeface="+mn-lt"/>
                        </a:rPr>
                      </a:br>
                      <a:r>
                        <a:rPr lang="en-GB" sz="1600" b="0" cap="none" dirty="0">
                          <a:solidFill>
                            <a:schemeClr val="bg1"/>
                          </a:solidFill>
                          <a:latin typeface="+mn-lt"/>
                        </a:rPr>
                        <a:t>a chosen career in the </a:t>
                      </a:r>
                      <a:br>
                        <a:rPr lang="en-GB" sz="1600" b="0" cap="none" dirty="0">
                          <a:solidFill>
                            <a:schemeClr val="bg1"/>
                          </a:solidFill>
                          <a:latin typeface="+mn-lt"/>
                        </a:rPr>
                      </a:br>
                      <a:r>
                        <a:rPr lang="en-GB" sz="1600" b="0" cap="none" dirty="0">
                          <a:solidFill>
                            <a:schemeClr val="bg1"/>
                          </a:solidFill>
                          <a:latin typeface="+mn-lt"/>
                        </a:rPr>
                        <a:t>sports industry.</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Oswald"/>
                          <a:ea typeface="+mn-ea"/>
                          <a:cs typeface="+mn-cs"/>
                        </a:rPr>
                        <a:t>!</a:t>
                      </a:r>
                      <a:endParaRPr kumimoji="0" lang="en-US" sz="3600" b="1" i="0" u="none" strike="noStrike" kern="1200" cap="none" spc="0" normalizeH="0" baseline="0" noProof="0" dirty="0">
                        <a:ln>
                          <a:noFill/>
                        </a:ln>
                        <a:solidFill>
                          <a:schemeClr val="bg1"/>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3763846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48FFCCF4-E9D4-7F71-29D4-ACEB6678143D}"/>
              </a:ext>
            </a:extLst>
          </p:cNvPr>
          <p:cNvSpPr txBox="1">
            <a:spLocks/>
          </p:cNvSpPr>
          <p:nvPr/>
        </p:nvSpPr>
        <p:spPr>
          <a:xfrm>
            <a:off x="643772" y="630821"/>
            <a:ext cx="4993099" cy="123110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A3: professional training routes, legislation, skills </a:t>
            </a:r>
            <a:br>
              <a:rPr kumimoji="0" lang="en-GB" sz="3200" b="0" i="0" u="none" strike="noStrike" kern="1200" cap="all" spc="0" normalizeH="0" baseline="0" noProof="0" dirty="0">
                <a:ln>
                  <a:noFill/>
                </a:ln>
                <a:solidFill>
                  <a:prstClr val="black"/>
                </a:solidFill>
                <a:effectLst/>
                <a:uLnTx/>
                <a:uFillTx/>
                <a:latin typeface="Oswald"/>
                <a:ea typeface="+mj-ea"/>
                <a:cs typeface="+mj-cs"/>
              </a:rPr>
            </a:br>
            <a:r>
              <a:rPr kumimoji="0" lang="en-GB" sz="3200" b="0" i="0" u="none" strike="noStrike" kern="1200" cap="all" spc="0" normalizeH="0" baseline="0" noProof="0" dirty="0">
                <a:ln>
                  <a:solidFill>
                    <a:srgbClr val="FFFFFF"/>
                  </a:solidFill>
                </a:ln>
                <a:noFill/>
                <a:effectLst/>
                <a:uLnTx/>
                <a:uFillTx/>
                <a:latin typeface="Oswald"/>
                <a:ea typeface="+mj-ea"/>
                <a:cs typeface="+mj-cs"/>
              </a:rPr>
              <a:t>in the sports industry </a:t>
            </a:r>
          </a:p>
        </p:txBody>
      </p:sp>
      <p:sp>
        <p:nvSpPr>
          <p:cNvPr id="10" name="Title 3">
            <a:extLst>
              <a:ext uri="{FF2B5EF4-FFF2-40B4-BE49-F238E27FC236}">
                <a16:creationId xmlns:a16="http://schemas.microsoft.com/office/drawing/2014/main" id="{22D06E64-C349-E7CD-2301-49E77CCD587C}"/>
              </a:ext>
            </a:extLst>
          </p:cNvPr>
          <p:cNvSpPr txBox="1">
            <a:spLocks/>
          </p:cNvSpPr>
          <p:nvPr/>
        </p:nvSpPr>
        <p:spPr>
          <a:xfrm>
            <a:off x="1434164" y="2499178"/>
            <a:ext cx="3969108" cy="833663"/>
          </a:xfrm>
          <a:prstGeom prst="rect">
            <a:avLst/>
          </a:prstGeom>
          <a:solidFill>
            <a:schemeClr val="bg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tx1"/>
                </a:solidFill>
              </a:rPr>
              <a:t>Industry standards</a:t>
            </a:r>
          </a:p>
        </p:txBody>
      </p:sp>
      <p:sp>
        <p:nvSpPr>
          <p:cNvPr id="13" name="Title 3">
            <a:extLst>
              <a:ext uri="{FF2B5EF4-FFF2-40B4-BE49-F238E27FC236}">
                <a16:creationId xmlns:a16="http://schemas.microsoft.com/office/drawing/2014/main" id="{0C8DFD7B-C391-EC8E-BDAD-115006222FA8}"/>
              </a:ext>
            </a:extLst>
          </p:cNvPr>
          <p:cNvSpPr txBox="1">
            <a:spLocks/>
          </p:cNvSpPr>
          <p:nvPr/>
        </p:nvSpPr>
        <p:spPr>
          <a:xfrm>
            <a:off x="8036503" y="1705485"/>
            <a:ext cx="4530776" cy="4570482"/>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You need to be aware of all relevant </a:t>
            </a:r>
            <a:br>
              <a:rPr lang="en-GB" sz="1600" b="1" cap="none" dirty="0">
                <a:solidFill>
                  <a:schemeClr val="accent3"/>
                </a:solidFill>
                <a:latin typeface="Arial"/>
              </a:rPr>
            </a:br>
            <a:r>
              <a:rPr lang="en-GB" sz="1600" b="1" cap="none" dirty="0">
                <a:solidFill>
                  <a:schemeClr val="accent3"/>
                </a:solidFill>
                <a:latin typeface="Arial"/>
              </a:rPr>
              <a:t>legislation and policies in the sports industry, their aims and role.</a:t>
            </a:r>
          </a:p>
          <a:p>
            <a:pPr>
              <a:lnSpc>
                <a:spcPct val="100000"/>
              </a:lnSpc>
              <a:spcBef>
                <a:spcPts val="1800"/>
              </a:spcBef>
            </a:pPr>
            <a:r>
              <a:rPr lang="en-GB" sz="1600" b="1" cap="none" dirty="0">
                <a:solidFill>
                  <a:schemeClr val="accent3"/>
                </a:solidFill>
                <a:latin typeface="Arial"/>
              </a:rPr>
              <a:t>These are the most well-known qualification and professional bodies in the industry: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REPs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Sports Coach UK</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Minimum Standards for Active Coaches </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National Governing Bodies (NGB)</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Chartered Institute for the Management of Sport Activity (CIMSPA)</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Adventure Activities Licensing Authority (AALA)</a:t>
            </a:r>
          </a:p>
        </p:txBody>
      </p:sp>
      <p:sp>
        <p:nvSpPr>
          <p:cNvPr id="15" name="Title 3">
            <a:extLst>
              <a:ext uri="{FF2B5EF4-FFF2-40B4-BE49-F238E27FC236}">
                <a16:creationId xmlns:a16="http://schemas.microsoft.com/office/drawing/2014/main" id="{EE9CD810-DB3E-FE0C-7A5E-4289F03C789A}"/>
              </a:ext>
            </a:extLst>
          </p:cNvPr>
          <p:cNvSpPr txBox="1">
            <a:spLocks/>
          </p:cNvSpPr>
          <p:nvPr/>
        </p:nvSpPr>
        <p:spPr>
          <a:xfrm>
            <a:off x="1434164" y="3573895"/>
            <a:ext cx="3969108" cy="833663"/>
          </a:xfrm>
          <a:prstGeom prst="rect">
            <a:avLst/>
          </a:prstGeom>
          <a:solidFill>
            <a:schemeClr val="bg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tx1"/>
                </a:solidFill>
              </a:rPr>
              <a:t>Qualifications</a:t>
            </a:r>
          </a:p>
        </p:txBody>
      </p:sp>
      <p:sp>
        <p:nvSpPr>
          <p:cNvPr id="16" name="Title 3">
            <a:extLst>
              <a:ext uri="{FF2B5EF4-FFF2-40B4-BE49-F238E27FC236}">
                <a16:creationId xmlns:a16="http://schemas.microsoft.com/office/drawing/2014/main" id="{2AB2B071-19C2-209D-2F55-6C2DBEE18AD6}"/>
              </a:ext>
            </a:extLst>
          </p:cNvPr>
          <p:cNvSpPr txBox="1">
            <a:spLocks/>
          </p:cNvSpPr>
          <p:nvPr/>
        </p:nvSpPr>
        <p:spPr>
          <a:xfrm>
            <a:off x="1434164" y="4648613"/>
            <a:ext cx="3969108" cy="833663"/>
          </a:xfrm>
          <a:prstGeom prst="rect">
            <a:avLst/>
          </a:prstGeom>
          <a:solidFill>
            <a:schemeClr val="bg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tx1"/>
                </a:solidFill>
              </a:rPr>
              <a:t>professional bodies</a:t>
            </a:r>
          </a:p>
        </p:txBody>
      </p:sp>
    </p:spTree>
    <p:extLst>
      <p:ext uri="{BB962C8B-B14F-4D97-AF65-F5344CB8AC3E}">
        <p14:creationId xmlns:p14="http://schemas.microsoft.com/office/powerpoint/2010/main" val="195388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1D198-D330-94E4-9BD2-3835CCC30C81}"/>
              </a:ext>
            </a:extLst>
          </p:cNvPr>
          <p:cNvSpPr txBox="1">
            <a:spLocks/>
          </p:cNvSpPr>
          <p:nvPr/>
        </p:nvSpPr>
        <p:spPr>
          <a:xfrm>
            <a:off x="1105984" y="3013176"/>
            <a:ext cx="5613903" cy="34932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2400"/>
              </a:spcBef>
            </a:pPr>
            <a:r>
              <a:rPr lang="en-GB" sz="2200" dirty="0">
                <a:solidFill>
                  <a:schemeClr val="accent2"/>
                </a:solidFill>
              </a:rPr>
              <a:t>Safeguarding:</a:t>
            </a:r>
            <a:br>
              <a:rPr lang="en-GB" sz="1600" cap="none" dirty="0">
                <a:solidFill>
                  <a:schemeClr val="accent3"/>
                </a:solidFill>
                <a:latin typeface="Arial"/>
              </a:rPr>
            </a:br>
            <a:r>
              <a:rPr lang="en-GB" sz="1600" cap="none" dirty="0">
                <a:solidFill>
                  <a:schemeClr val="accent3"/>
                </a:solidFill>
                <a:latin typeface="Arial"/>
              </a:rPr>
              <a:t>A set of actions, measures and procedures taken to ensure that all children and vulnerable adults are kept safe from harm, abuse, neglect or exploitation while under care.</a:t>
            </a:r>
          </a:p>
          <a:p>
            <a:pPr>
              <a:lnSpc>
                <a:spcPct val="100000"/>
              </a:lnSpc>
              <a:spcBef>
                <a:spcPts val="1800"/>
              </a:spcBef>
            </a:pPr>
            <a:r>
              <a:rPr lang="en-GB" sz="1600" b="1" cap="none" dirty="0">
                <a:solidFill>
                  <a:schemeClr val="accent3"/>
                </a:solidFill>
                <a:latin typeface="Arial"/>
              </a:rPr>
              <a:t>Safeguarding applies to:</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Children – any person under the age of 18</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Vulnerable adults – individuals aged 18 or over that may </a:t>
            </a:r>
            <a:br>
              <a:rPr lang="en-GB" sz="1600" cap="none" dirty="0">
                <a:solidFill>
                  <a:schemeClr val="accent3"/>
                </a:solidFill>
                <a:latin typeface="Arial"/>
              </a:rPr>
            </a:br>
            <a:r>
              <a:rPr lang="en-GB" sz="1600" cap="none" dirty="0">
                <a:solidFill>
                  <a:schemeClr val="accent3"/>
                </a:solidFill>
                <a:latin typeface="Arial"/>
              </a:rPr>
              <a:t>be in need of community care services for mental or other disability, or an illness that means they are not able to take care of themselves or not able to protect themselves against significant harm or serious exploitation</a:t>
            </a:r>
          </a:p>
        </p:txBody>
      </p:sp>
      <p:pic>
        <p:nvPicPr>
          <p:cNvPr id="5" name="Picture 4">
            <a:extLst>
              <a:ext uri="{FF2B5EF4-FFF2-40B4-BE49-F238E27FC236}">
                <a16:creationId xmlns:a16="http://schemas.microsoft.com/office/drawing/2014/main" id="{65DD5BF8-2890-BD3C-E81F-CA05CF7C79E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49067" y="638355"/>
            <a:ext cx="5456362" cy="6298031"/>
          </a:xfrm>
          <a:prstGeom prst="rect">
            <a:avLst/>
          </a:prstGeom>
        </p:spPr>
      </p:pic>
      <p:sp>
        <p:nvSpPr>
          <p:cNvPr id="6" name="Title 3">
            <a:extLst>
              <a:ext uri="{FF2B5EF4-FFF2-40B4-BE49-F238E27FC236}">
                <a16:creationId xmlns:a16="http://schemas.microsoft.com/office/drawing/2014/main" id="{BF383EEF-DE32-C34B-DB7D-3BEDE94C5B40}"/>
              </a:ext>
            </a:extLst>
          </p:cNvPr>
          <p:cNvSpPr txBox="1">
            <a:spLocks/>
          </p:cNvSpPr>
          <p:nvPr/>
        </p:nvSpPr>
        <p:spPr>
          <a:xfrm>
            <a:off x="643773" y="630821"/>
            <a:ext cx="5259316" cy="123110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A3: professional training routes, legislation, skills </a:t>
            </a:r>
            <a:br>
              <a:rPr kumimoji="0" lang="en-GB" sz="3200" b="0" i="0" u="none" strike="noStrike" kern="1200" cap="all" spc="0" normalizeH="0" baseline="0" noProof="0" dirty="0">
                <a:ln>
                  <a:noFill/>
                </a:ln>
                <a:solidFill>
                  <a:prstClr val="black"/>
                </a:solidFill>
                <a:effectLst/>
                <a:uLnTx/>
                <a:uFillTx/>
                <a:latin typeface="Oswald"/>
                <a:ea typeface="+mj-ea"/>
                <a:cs typeface="+mj-cs"/>
              </a:rPr>
            </a:br>
            <a:r>
              <a:rPr kumimoji="0" lang="en-GB" sz="3200" b="0" i="0" u="none" strike="noStrike" kern="1200" cap="all" spc="0" normalizeH="0" baseline="0" noProof="0" dirty="0">
                <a:ln>
                  <a:solidFill>
                    <a:srgbClr val="FFFFFF"/>
                  </a:solidFill>
                </a:ln>
                <a:noFill/>
                <a:effectLst/>
                <a:uLnTx/>
                <a:uFillTx/>
                <a:latin typeface="Oswald"/>
                <a:ea typeface="+mj-ea"/>
                <a:cs typeface="+mj-cs"/>
              </a:rPr>
              <a:t>in the sports industry </a:t>
            </a:r>
          </a:p>
        </p:txBody>
      </p:sp>
    </p:spTree>
    <p:extLst>
      <p:ext uri="{BB962C8B-B14F-4D97-AF65-F5344CB8AC3E}">
        <p14:creationId xmlns:p14="http://schemas.microsoft.com/office/powerpoint/2010/main" val="415513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FA85C15-6980-1D9A-62AF-9D1F463A9AE6}"/>
              </a:ext>
            </a:extLst>
          </p:cNvPr>
          <p:cNvSpPr txBox="1">
            <a:spLocks/>
          </p:cNvSpPr>
          <p:nvPr/>
        </p:nvSpPr>
        <p:spPr>
          <a:xfrm>
            <a:off x="642008"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A4: Sources of continuing </a:t>
            </a:r>
            <a:br>
              <a:rPr lang="en-GB" sz="3200" dirty="0">
                <a:solidFill>
                  <a:schemeClr val="accent3"/>
                </a:solidFill>
              </a:rPr>
            </a:br>
            <a:r>
              <a:rPr lang="en-GB" sz="3200" dirty="0">
                <a:ln>
                  <a:solidFill>
                    <a:schemeClr val="tx1"/>
                  </a:solidFill>
                </a:ln>
                <a:noFill/>
              </a:rPr>
              <a:t>professional development</a:t>
            </a:r>
          </a:p>
        </p:txBody>
      </p:sp>
      <p:sp>
        <p:nvSpPr>
          <p:cNvPr id="6" name="Title 3">
            <a:extLst>
              <a:ext uri="{FF2B5EF4-FFF2-40B4-BE49-F238E27FC236}">
                <a16:creationId xmlns:a16="http://schemas.microsoft.com/office/drawing/2014/main" id="{3E19F7D5-451E-1229-CDFE-644ED7B4A23E}"/>
              </a:ext>
            </a:extLst>
          </p:cNvPr>
          <p:cNvSpPr txBox="1">
            <a:spLocks/>
          </p:cNvSpPr>
          <p:nvPr/>
        </p:nvSpPr>
        <p:spPr>
          <a:xfrm>
            <a:off x="1117435" y="2837257"/>
            <a:ext cx="4549588" cy="34932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tx1"/>
                </a:solidFill>
                <a:latin typeface="Arial"/>
              </a:rPr>
              <a:t>It is important to keep up to date in your chosen role and career in the sports sector.  </a:t>
            </a:r>
          </a:p>
          <a:p>
            <a:pPr>
              <a:lnSpc>
                <a:spcPct val="100000"/>
              </a:lnSpc>
              <a:spcBef>
                <a:spcPts val="1800"/>
              </a:spcBef>
            </a:pPr>
            <a:r>
              <a:rPr lang="en-GB" sz="1600" b="1" cap="none" dirty="0">
                <a:solidFill>
                  <a:schemeClr val="tx1"/>
                </a:solidFill>
                <a:latin typeface="Arial"/>
              </a:rPr>
              <a:t>You can do this by:</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Becoming a member of professional bodies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Ensure you complete required updates for </a:t>
            </a:r>
            <a:br>
              <a:rPr lang="en-GB" sz="1600" cap="none" dirty="0">
                <a:solidFill>
                  <a:schemeClr val="tx1"/>
                </a:solidFill>
                <a:latin typeface="Arial"/>
              </a:rPr>
            </a:br>
            <a:r>
              <a:rPr lang="en-GB" sz="1600" cap="none" dirty="0">
                <a:solidFill>
                  <a:schemeClr val="tx1"/>
                </a:solidFill>
                <a:latin typeface="Arial"/>
              </a:rPr>
              <a:t>your  professional competences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Carry out career progression training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Gain knowledge and experience through </a:t>
            </a:r>
            <a:br>
              <a:rPr lang="en-GB" sz="1600" cap="none" dirty="0">
                <a:solidFill>
                  <a:schemeClr val="tx1"/>
                </a:solidFill>
                <a:latin typeface="Arial"/>
              </a:rPr>
            </a:br>
            <a:r>
              <a:rPr lang="en-GB" sz="1600" cap="none" dirty="0">
                <a:solidFill>
                  <a:schemeClr val="tx1"/>
                </a:solidFill>
                <a:latin typeface="Arial"/>
              </a:rPr>
              <a:t>cross-sector opportunities </a:t>
            </a:r>
          </a:p>
        </p:txBody>
      </p:sp>
      <p:pic>
        <p:nvPicPr>
          <p:cNvPr id="9" name="Picture 8">
            <a:extLst>
              <a:ext uri="{FF2B5EF4-FFF2-40B4-BE49-F238E27FC236}">
                <a16:creationId xmlns:a16="http://schemas.microsoft.com/office/drawing/2014/main" id="{A1E921EF-D4EC-AFF9-1342-E301720D01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66481" y="638052"/>
            <a:ext cx="6331286" cy="6283569"/>
          </a:xfrm>
          <a:prstGeom prst="rect">
            <a:avLst/>
          </a:prstGeom>
        </p:spPr>
      </p:pic>
    </p:spTree>
    <p:extLst>
      <p:ext uri="{BB962C8B-B14F-4D97-AF65-F5344CB8AC3E}">
        <p14:creationId xmlns:p14="http://schemas.microsoft.com/office/powerpoint/2010/main" val="3980921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FA85C15-6980-1D9A-62AF-9D1F463A9AE6}"/>
              </a:ext>
            </a:extLst>
          </p:cNvPr>
          <p:cNvSpPr txBox="1">
            <a:spLocks/>
          </p:cNvSpPr>
          <p:nvPr/>
        </p:nvSpPr>
        <p:spPr>
          <a:xfrm>
            <a:off x="7667354" y="1246838"/>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B1: personal skills audit </a:t>
            </a:r>
            <a:br>
              <a:rPr lang="en-GB" sz="3200" dirty="0">
                <a:solidFill>
                  <a:schemeClr val="accent3"/>
                </a:solidFill>
              </a:rPr>
            </a:br>
            <a:r>
              <a:rPr lang="en-GB" sz="3200" dirty="0">
                <a:ln>
                  <a:solidFill>
                    <a:schemeClr val="accent3"/>
                  </a:solidFill>
                </a:ln>
                <a:noFill/>
              </a:rPr>
              <a:t>for potential careers</a:t>
            </a:r>
          </a:p>
        </p:txBody>
      </p:sp>
      <p:pic>
        <p:nvPicPr>
          <p:cNvPr id="9" name="Picture 8">
            <a:extLst>
              <a:ext uri="{FF2B5EF4-FFF2-40B4-BE49-F238E27FC236}">
                <a16:creationId xmlns:a16="http://schemas.microsoft.com/office/drawing/2014/main" id="{A1E921EF-D4EC-AFF9-1342-E301720D011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0000" y="630821"/>
            <a:ext cx="6387342" cy="6298033"/>
          </a:xfrm>
          <a:prstGeom prst="rect">
            <a:avLst/>
          </a:prstGeom>
        </p:spPr>
      </p:pic>
      <p:sp>
        <p:nvSpPr>
          <p:cNvPr id="7" name="Title 3">
            <a:extLst>
              <a:ext uri="{FF2B5EF4-FFF2-40B4-BE49-F238E27FC236}">
                <a16:creationId xmlns:a16="http://schemas.microsoft.com/office/drawing/2014/main" id="{EB5DBB8B-0FE7-FB99-BE96-303CCCD03F70}"/>
              </a:ext>
            </a:extLst>
          </p:cNvPr>
          <p:cNvSpPr txBox="1">
            <a:spLocks/>
          </p:cNvSpPr>
          <p:nvPr/>
        </p:nvSpPr>
        <p:spPr>
          <a:xfrm>
            <a:off x="7667354" y="2521295"/>
            <a:ext cx="5220873" cy="3000821"/>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2400"/>
              </a:spcBef>
            </a:pPr>
            <a:r>
              <a:rPr lang="en-GB" sz="1600" b="1" cap="none" dirty="0">
                <a:solidFill>
                  <a:schemeClr val="accent3"/>
                </a:solidFill>
                <a:latin typeface="+mn-lt"/>
              </a:rPr>
              <a:t>How to produce a Personal Skills Audit:</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 skills audit is a close examination of the requirements for a career or job.</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 skills audit is used for job applications and </a:t>
            </a:r>
            <a:br>
              <a:rPr lang="en-GB" sz="1600" cap="none" dirty="0">
                <a:solidFill>
                  <a:schemeClr val="accent3"/>
                </a:solidFill>
                <a:latin typeface="Arial"/>
              </a:rPr>
            </a:br>
            <a:r>
              <a:rPr lang="en-GB" sz="1600" cap="none" dirty="0">
                <a:solidFill>
                  <a:schemeClr val="accent3"/>
                </a:solidFill>
                <a:latin typeface="Arial"/>
              </a:rPr>
              <a:t>career planning.</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 skills audit enables you to match your skills </a:t>
            </a:r>
            <a:br>
              <a:rPr lang="en-GB" sz="1600" cap="none" dirty="0">
                <a:solidFill>
                  <a:schemeClr val="accent3"/>
                </a:solidFill>
                <a:latin typeface="Arial"/>
              </a:rPr>
            </a:br>
            <a:r>
              <a:rPr lang="en-GB" sz="1600" cap="none" dirty="0">
                <a:solidFill>
                  <a:schemeClr val="accent3"/>
                </a:solidFill>
                <a:latin typeface="Arial"/>
              </a:rPr>
              <a:t>to those required for a new job. It also allows </a:t>
            </a:r>
            <a:br>
              <a:rPr lang="en-GB" sz="1600" cap="none" dirty="0">
                <a:solidFill>
                  <a:schemeClr val="accent3"/>
                </a:solidFill>
                <a:latin typeface="Arial"/>
              </a:rPr>
            </a:br>
            <a:r>
              <a:rPr lang="en-GB" sz="1600" cap="none" dirty="0">
                <a:solidFill>
                  <a:schemeClr val="accent3"/>
                </a:solidFill>
                <a:latin typeface="Arial"/>
              </a:rPr>
              <a:t>you to identify any areas where you might need </a:t>
            </a:r>
            <a:br>
              <a:rPr lang="en-GB" sz="1600" cap="none" dirty="0">
                <a:solidFill>
                  <a:schemeClr val="accent3"/>
                </a:solidFill>
                <a:latin typeface="Arial"/>
              </a:rPr>
            </a:br>
            <a:r>
              <a:rPr lang="en-GB" sz="1600" cap="none" dirty="0">
                <a:solidFill>
                  <a:schemeClr val="accent3"/>
                </a:solidFill>
                <a:latin typeface="Arial"/>
              </a:rPr>
              <a:t>to improve, gain some training or qualifications. </a:t>
            </a:r>
          </a:p>
        </p:txBody>
      </p:sp>
    </p:spTree>
    <p:extLst>
      <p:ext uri="{BB962C8B-B14F-4D97-AF65-F5344CB8AC3E}">
        <p14:creationId xmlns:p14="http://schemas.microsoft.com/office/powerpoint/2010/main" val="103324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ACFE800-AFD7-D346-3366-895794E4EAFE}"/>
              </a:ext>
            </a:extLst>
          </p:cNvPr>
          <p:cNvSpPr txBox="1">
            <a:spLocks/>
          </p:cNvSpPr>
          <p:nvPr/>
        </p:nvSpPr>
        <p:spPr>
          <a:xfrm>
            <a:off x="634346" y="4042942"/>
            <a:ext cx="2953499" cy="1610697"/>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1200"/>
              </a:spcBef>
            </a:pPr>
            <a:r>
              <a:rPr lang="en-GB" sz="2200" dirty="0">
                <a:solidFill>
                  <a:schemeClr val="accent3"/>
                </a:solidFill>
              </a:rPr>
              <a:t>Interests and accomplishments  </a:t>
            </a:r>
          </a:p>
          <a:p>
            <a:pPr algn="ctr">
              <a:lnSpc>
                <a:spcPct val="100000"/>
              </a:lnSpc>
              <a:spcBef>
                <a:spcPts val="1200"/>
              </a:spcBef>
            </a:pPr>
            <a:r>
              <a:rPr lang="en-GB" sz="1600" cap="none" dirty="0">
                <a:solidFill>
                  <a:schemeClr val="accent3"/>
                </a:solidFill>
                <a:latin typeface="Arial"/>
              </a:rPr>
              <a:t>Captain of a sports team</a:t>
            </a:r>
          </a:p>
          <a:p>
            <a:pPr algn="ctr">
              <a:lnSpc>
                <a:spcPct val="100000"/>
              </a:lnSpc>
              <a:spcBef>
                <a:spcPts val="1200"/>
              </a:spcBef>
            </a:pPr>
            <a:r>
              <a:rPr lang="en-GB" sz="1600" cap="none" dirty="0">
                <a:solidFill>
                  <a:schemeClr val="accent3"/>
                </a:solidFill>
                <a:latin typeface="Arial"/>
              </a:rPr>
              <a:t>Duke of Edinburgh’s</a:t>
            </a:r>
            <a:br>
              <a:rPr lang="en-GB" sz="1600" cap="none" dirty="0">
                <a:solidFill>
                  <a:schemeClr val="accent3"/>
                </a:solidFill>
                <a:latin typeface="Arial"/>
              </a:rPr>
            </a:br>
            <a:r>
              <a:rPr lang="en-GB" sz="1600" cap="none" dirty="0">
                <a:solidFill>
                  <a:schemeClr val="accent3"/>
                </a:solidFill>
                <a:latin typeface="Arial"/>
              </a:rPr>
              <a:t>Award</a:t>
            </a:r>
          </a:p>
        </p:txBody>
      </p:sp>
      <p:sp>
        <p:nvSpPr>
          <p:cNvPr id="4" name="Title 3">
            <a:extLst>
              <a:ext uri="{FF2B5EF4-FFF2-40B4-BE49-F238E27FC236}">
                <a16:creationId xmlns:a16="http://schemas.microsoft.com/office/drawing/2014/main" id="{B89E8AC0-65DF-ED2B-C0ED-86A7BB6478E5}"/>
              </a:ext>
            </a:extLst>
          </p:cNvPr>
          <p:cNvSpPr txBox="1">
            <a:spLocks/>
          </p:cNvSpPr>
          <p:nvPr/>
        </p:nvSpPr>
        <p:spPr>
          <a:xfrm>
            <a:off x="3730998" y="4042942"/>
            <a:ext cx="2953499" cy="2438360"/>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1200"/>
              </a:spcBef>
            </a:pPr>
            <a:r>
              <a:rPr lang="en-GB" sz="2200" dirty="0">
                <a:solidFill>
                  <a:schemeClr val="accent3"/>
                </a:solidFill>
              </a:rPr>
              <a:t>QUALITIES</a:t>
            </a:r>
          </a:p>
          <a:p>
            <a:pPr algn="ctr">
              <a:lnSpc>
                <a:spcPts val="2200"/>
              </a:lnSpc>
              <a:spcBef>
                <a:spcPts val="1200"/>
              </a:spcBef>
            </a:pPr>
            <a:r>
              <a:rPr lang="en-GB" sz="1600" cap="none" dirty="0">
                <a:solidFill>
                  <a:schemeClr val="accent3"/>
                </a:solidFill>
                <a:latin typeface="Arial"/>
              </a:rPr>
              <a:t>Reliability</a:t>
            </a:r>
          </a:p>
          <a:p>
            <a:pPr algn="ctr">
              <a:lnSpc>
                <a:spcPts val="2200"/>
              </a:lnSpc>
              <a:spcBef>
                <a:spcPts val="1200"/>
              </a:spcBef>
            </a:pPr>
            <a:r>
              <a:rPr lang="en-GB" sz="1600" cap="none" dirty="0">
                <a:solidFill>
                  <a:schemeClr val="accent3"/>
                </a:solidFill>
                <a:latin typeface="Arial"/>
              </a:rPr>
              <a:t>Organisational skills</a:t>
            </a:r>
          </a:p>
          <a:p>
            <a:pPr algn="ctr">
              <a:lnSpc>
                <a:spcPts val="2200"/>
              </a:lnSpc>
              <a:spcBef>
                <a:spcPts val="1200"/>
              </a:spcBef>
            </a:pPr>
            <a:r>
              <a:rPr lang="en-GB" sz="1600" cap="none" dirty="0">
                <a:solidFill>
                  <a:schemeClr val="accent3"/>
                </a:solidFill>
                <a:latin typeface="Arial"/>
              </a:rPr>
              <a:t>Commitment</a:t>
            </a:r>
          </a:p>
          <a:p>
            <a:pPr algn="ctr">
              <a:lnSpc>
                <a:spcPts val="2200"/>
              </a:lnSpc>
              <a:spcBef>
                <a:spcPts val="1200"/>
              </a:spcBef>
            </a:pPr>
            <a:r>
              <a:rPr lang="en-GB" sz="1600" cap="none" dirty="0">
                <a:solidFill>
                  <a:schemeClr val="accent3"/>
                </a:solidFill>
                <a:latin typeface="Arial"/>
              </a:rPr>
              <a:t>Resilience</a:t>
            </a:r>
          </a:p>
          <a:p>
            <a:pPr algn="ctr">
              <a:lnSpc>
                <a:spcPts val="2200"/>
              </a:lnSpc>
              <a:spcBef>
                <a:spcPts val="1200"/>
              </a:spcBef>
            </a:pPr>
            <a:r>
              <a:rPr lang="en-GB" sz="1600" cap="none" dirty="0">
                <a:solidFill>
                  <a:schemeClr val="accent3"/>
                </a:solidFill>
                <a:latin typeface="Arial"/>
              </a:rPr>
              <a:t>Empathy</a:t>
            </a:r>
          </a:p>
        </p:txBody>
      </p:sp>
      <p:sp>
        <p:nvSpPr>
          <p:cNvPr id="5" name="Title 3">
            <a:extLst>
              <a:ext uri="{FF2B5EF4-FFF2-40B4-BE49-F238E27FC236}">
                <a16:creationId xmlns:a16="http://schemas.microsoft.com/office/drawing/2014/main" id="{7A7DB08F-226B-6DE1-8D45-172C02AE4A94}"/>
              </a:ext>
            </a:extLst>
          </p:cNvPr>
          <p:cNvSpPr txBox="1">
            <a:spLocks/>
          </p:cNvSpPr>
          <p:nvPr/>
        </p:nvSpPr>
        <p:spPr>
          <a:xfrm>
            <a:off x="6827650" y="4042942"/>
            <a:ext cx="2953499" cy="156632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1200"/>
              </a:spcBef>
            </a:pPr>
            <a:r>
              <a:rPr lang="en-GB" sz="2200" dirty="0">
                <a:solidFill>
                  <a:schemeClr val="accent3"/>
                </a:solidFill>
              </a:rPr>
              <a:t>BASIC SKILLS</a:t>
            </a:r>
          </a:p>
          <a:p>
            <a:pPr algn="ctr">
              <a:lnSpc>
                <a:spcPts val="2200"/>
              </a:lnSpc>
              <a:spcBef>
                <a:spcPts val="1200"/>
              </a:spcBef>
            </a:pPr>
            <a:r>
              <a:rPr lang="en-GB" sz="1600" cap="none" dirty="0">
                <a:solidFill>
                  <a:schemeClr val="accent3"/>
                </a:solidFill>
                <a:latin typeface="Arial"/>
              </a:rPr>
              <a:t>Literacy</a:t>
            </a:r>
          </a:p>
          <a:p>
            <a:pPr algn="ctr">
              <a:lnSpc>
                <a:spcPts val="2200"/>
              </a:lnSpc>
              <a:spcBef>
                <a:spcPts val="1200"/>
              </a:spcBef>
            </a:pPr>
            <a:r>
              <a:rPr lang="en-GB" sz="1600" cap="none" dirty="0">
                <a:solidFill>
                  <a:schemeClr val="accent3"/>
                </a:solidFill>
                <a:latin typeface="Arial"/>
              </a:rPr>
              <a:t>Numeracy</a:t>
            </a:r>
          </a:p>
          <a:p>
            <a:pPr algn="ctr">
              <a:lnSpc>
                <a:spcPts val="2200"/>
              </a:lnSpc>
              <a:spcBef>
                <a:spcPts val="1200"/>
              </a:spcBef>
            </a:pPr>
            <a:r>
              <a:rPr lang="en-GB" sz="1600" cap="none" dirty="0">
                <a:solidFill>
                  <a:schemeClr val="accent3"/>
                </a:solidFill>
                <a:latin typeface="Arial"/>
              </a:rPr>
              <a:t>IT</a:t>
            </a:r>
          </a:p>
        </p:txBody>
      </p:sp>
      <p:sp>
        <p:nvSpPr>
          <p:cNvPr id="6" name="Title 3">
            <a:extLst>
              <a:ext uri="{FF2B5EF4-FFF2-40B4-BE49-F238E27FC236}">
                <a16:creationId xmlns:a16="http://schemas.microsoft.com/office/drawing/2014/main" id="{CE5EF5B9-A052-054F-7C13-0DEC7AF86A20}"/>
              </a:ext>
            </a:extLst>
          </p:cNvPr>
          <p:cNvSpPr txBox="1">
            <a:spLocks/>
          </p:cNvSpPr>
          <p:nvPr/>
        </p:nvSpPr>
        <p:spPr>
          <a:xfrm>
            <a:off x="9924301" y="4042942"/>
            <a:ext cx="2953499" cy="2002343"/>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1200"/>
              </a:spcBef>
            </a:pPr>
            <a:r>
              <a:rPr lang="en-GB" sz="2200" dirty="0">
                <a:solidFill>
                  <a:schemeClr val="accent3"/>
                </a:solidFill>
              </a:rPr>
              <a:t>EXPERIENCE</a:t>
            </a:r>
          </a:p>
          <a:p>
            <a:pPr algn="ctr">
              <a:lnSpc>
                <a:spcPts val="2200"/>
              </a:lnSpc>
              <a:spcBef>
                <a:spcPts val="1200"/>
              </a:spcBef>
            </a:pPr>
            <a:r>
              <a:rPr lang="en-GB" sz="1600" cap="none" dirty="0">
                <a:solidFill>
                  <a:schemeClr val="accent3"/>
                </a:solidFill>
                <a:latin typeface="Arial"/>
              </a:rPr>
              <a:t>Sporting</a:t>
            </a:r>
          </a:p>
          <a:p>
            <a:pPr algn="ctr">
              <a:lnSpc>
                <a:spcPts val="2200"/>
              </a:lnSpc>
              <a:spcBef>
                <a:spcPts val="1200"/>
              </a:spcBef>
            </a:pPr>
            <a:r>
              <a:rPr lang="en-GB" sz="1600" cap="none" dirty="0">
                <a:solidFill>
                  <a:schemeClr val="accent3"/>
                </a:solidFill>
                <a:latin typeface="Arial"/>
              </a:rPr>
              <a:t>Leadership</a:t>
            </a:r>
          </a:p>
          <a:p>
            <a:pPr algn="ctr">
              <a:lnSpc>
                <a:spcPts val="2200"/>
              </a:lnSpc>
              <a:spcBef>
                <a:spcPts val="1200"/>
              </a:spcBef>
            </a:pPr>
            <a:r>
              <a:rPr lang="en-GB" sz="1600" cap="none" dirty="0">
                <a:solidFill>
                  <a:schemeClr val="accent3"/>
                </a:solidFill>
                <a:latin typeface="Arial"/>
              </a:rPr>
              <a:t>Work</a:t>
            </a:r>
          </a:p>
          <a:p>
            <a:pPr algn="ctr">
              <a:lnSpc>
                <a:spcPts val="2200"/>
              </a:lnSpc>
              <a:spcBef>
                <a:spcPts val="1200"/>
              </a:spcBef>
            </a:pPr>
            <a:r>
              <a:rPr lang="en-GB" sz="1600" cap="none" dirty="0">
                <a:solidFill>
                  <a:schemeClr val="accent3"/>
                </a:solidFill>
                <a:latin typeface="Arial"/>
              </a:rPr>
              <a:t>Travel</a:t>
            </a:r>
          </a:p>
        </p:txBody>
      </p:sp>
      <p:pic>
        <p:nvPicPr>
          <p:cNvPr id="8" name="Picture 7" descr="Icon&#10;&#10;Description automatically generated">
            <a:extLst>
              <a:ext uri="{FF2B5EF4-FFF2-40B4-BE49-F238E27FC236}">
                <a16:creationId xmlns:a16="http://schemas.microsoft.com/office/drawing/2014/main" id="{6F4DA40F-B005-90AB-D975-8CBDDEF8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837" y="2540117"/>
            <a:ext cx="1239721" cy="1239721"/>
          </a:xfrm>
          <a:prstGeom prst="rect">
            <a:avLst/>
          </a:prstGeom>
        </p:spPr>
      </p:pic>
      <p:pic>
        <p:nvPicPr>
          <p:cNvPr id="10" name="Picture 9" descr="Icon&#10;&#10;Description automatically generated">
            <a:extLst>
              <a:ext uri="{FF2B5EF4-FFF2-40B4-BE49-F238E27FC236}">
                <a16:creationId xmlns:a16="http://schemas.microsoft.com/office/drawing/2014/main" id="{7D6134CE-C286-C362-2E49-F5BC12A97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886" y="2540116"/>
            <a:ext cx="1239721" cy="1239721"/>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589352BB-33B9-B141-287D-DA4C061DD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275" y="2388453"/>
            <a:ext cx="1543049" cy="1543049"/>
          </a:xfrm>
          <a:prstGeom prst="rect">
            <a:avLst/>
          </a:prstGeom>
        </p:spPr>
      </p:pic>
      <p:pic>
        <p:nvPicPr>
          <p:cNvPr id="14" name="Picture 13" descr="Icon&#10;&#10;Description automatically generated">
            <a:extLst>
              <a:ext uri="{FF2B5EF4-FFF2-40B4-BE49-F238E27FC236}">
                <a16:creationId xmlns:a16="http://schemas.microsoft.com/office/drawing/2014/main" id="{7F1470D6-65AF-F1CE-F482-D52A8F1DE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781" y="2361300"/>
            <a:ext cx="1418537" cy="1418537"/>
          </a:xfrm>
          <a:prstGeom prst="rect">
            <a:avLst/>
          </a:prstGeom>
        </p:spPr>
      </p:pic>
      <p:sp>
        <p:nvSpPr>
          <p:cNvPr id="13" name="Title 3">
            <a:extLst>
              <a:ext uri="{FF2B5EF4-FFF2-40B4-BE49-F238E27FC236}">
                <a16:creationId xmlns:a16="http://schemas.microsoft.com/office/drawing/2014/main" id="{E07A94DD-BBEF-48B8-F592-A997EDC78075}"/>
              </a:ext>
            </a:extLst>
          </p:cNvPr>
          <p:cNvSpPr txBox="1">
            <a:spLocks/>
          </p:cNvSpPr>
          <p:nvPr/>
        </p:nvSpPr>
        <p:spPr>
          <a:xfrm>
            <a:off x="634346"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B1: personal skills audit </a:t>
            </a:r>
            <a:br>
              <a:rPr lang="en-GB" sz="3200" dirty="0">
                <a:solidFill>
                  <a:schemeClr val="accent3"/>
                </a:solidFill>
              </a:rPr>
            </a:br>
            <a:r>
              <a:rPr lang="en-GB" sz="3200" dirty="0">
                <a:ln>
                  <a:solidFill>
                    <a:schemeClr val="bg1"/>
                  </a:solidFill>
                </a:ln>
                <a:noFill/>
              </a:rPr>
              <a:t>for potential careers</a:t>
            </a:r>
          </a:p>
        </p:txBody>
      </p:sp>
    </p:spTree>
    <p:extLst>
      <p:ext uri="{BB962C8B-B14F-4D97-AF65-F5344CB8AC3E}">
        <p14:creationId xmlns:p14="http://schemas.microsoft.com/office/powerpoint/2010/main" val="82535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5">
            <a:extLst>
              <a:ext uri="{FF2B5EF4-FFF2-40B4-BE49-F238E27FC236}">
                <a16:creationId xmlns:a16="http://schemas.microsoft.com/office/drawing/2014/main" id="{9CF7AA61-08C2-731E-A2A1-79413E801943}"/>
              </a:ext>
            </a:extLst>
          </p:cNvPr>
          <p:cNvGraphicFramePr>
            <a:graphicFrameLocks noGrp="1"/>
          </p:cNvGraphicFramePr>
          <p:nvPr>
            <p:extLst>
              <p:ext uri="{D42A27DB-BD31-4B8C-83A1-F6EECF244321}">
                <p14:modId xmlns:p14="http://schemas.microsoft.com/office/powerpoint/2010/main" val="1125653660"/>
              </p:ext>
            </p:extLst>
          </p:nvPr>
        </p:nvGraphicFramePr>
        <p:xfrm>
          <a:off x="641977" y="5896384"/>
          <a:ext cx="4651915" cy="1019520"/>
        </p:xfrm>
        <a:graphic>
          <a:graphicData uri="http://schemas.openxmlformats.org/drawingml/2006/table">
            <a:tbl>
              <a:tblPr firstRow="1" bandRow="1">
                <a:tableStyleId>{5C22544A-7EE6-4342-B048-85BDC9FD1C3A}</a:tableStyleId>
              </a:tblPr>
              <a:tblGrid>
                <a:gridCol w="3981066">
                  <a:extLst>
                    <a:ext uri="{9D8B030D-6E8A-4147-A177-3AD203B41FA5}">
                      <a16:colId xmlns:a16="http://schemas.microsoft.com/office/drawing/2014/main" val="4161015764"/>
                    </a:ext>
                  </a:extLst>
                </a:gridCol>
                <a:gridCol w="670849">
                  <a:extLst>
                    <a:ext uri="{9D8B030D-6E8A-4147-A177-3AD203B41FA5}">
                      <a16:colId xmlns:a16="http://schemas.microsoft.com/office/drawing/2014/main" val="2603615810"/>
                    </a:ext>
                  </a:extLst>
                </a:gridCol>
              </a:tblGrid>
              <a:tr h="985680">
                <a:tc>
                  <a:txBody>
                    <a:bodyPr/>
                    <a:lstStyle/>
                    <a:p>
                      <a:r>
                        <a:rPr lang="en-GB" sz="1600" b="0" cap="none" dirty="0">
                          <a:solidFill>
                            <a:schemeClr val="accent3"/>
                          </a:solidFill>
                          <a:latin typeface="+mn-lt"/>
                        </a:rPr>
                        <a:t>What qualifications do you need for </a:t>
                      </a:r>
                      <a:br>
                        <a:rPr lang="en-GB" sz="1600" b="0" cap="none" dirty="0">
                          <a:solidFill>
                            <a:schemeClr val="accent3"/>
                          </a:solidFill>
                          <a:latin typeface="+mn-lt"/>
                        </a:rPr>
                      </a:br>
                      <a:r>
                        <a:rPr lang="en-GB" sz="1600" b="0" cap="none" dirty="0">
                          <a:solidFill>
                            <a:schemeClr val="accent3"/>
                          </a:solidFill>
                          <a:latin typeface="+mn-lt"/>
                        </a:rPr>
                        <a:t>a role or career of your choice in the tennis or sports sector?</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2" name="Title 3">
            <a:extLst>
              <a:ext uri="{FF2B5EF4-FFF2-40B4-BE49-F238E27FC236}">
                <a16:creationId xmlns:a16="http://schemas.microsoft.com/office/drawing/2014/main" id="{3D9B3C65-5F45-EA4F-A15D-BFC6688AF69F}"/>
              </a:ext>
            </a:extLst>
          </p:cNvPr>
          <p:cNvSpPr txBox="1">
            <a:spLocks/>
          </p:cNvSpPr>
          <p:nvPr/>
        </p:nvSpPr>
        <p:spPr>
          <a:xfrm>
            <a:off x="642008" y="2045840"/>
            <a:ext cx="4937630" cy="28212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bg1"/>
                </a:solidFill>
              </a:rPr>
              <a:t>qualifications</a:t>
            </a:r>
            <a:endParaRPr lang="en-GB" sz="1600" cap="none" dirty="0">
              <a:solidFill>
                <a:schemeClr val="bg1"/>
              </a:solidFill>
              <a:latin typeface="Arial"/>
            </a:endParaRPr>
          </a:p>
        </p:txBody>
      </p:sp>
      <p:pic>
        <p:nvPicPr>
          <p:cNvPr id="23" name="Picture 22">
            <a:extLst>
              <a:ext uri="{FF2B5EF4-FFF2-40B4-BE49-F238E27FC236}">
                <a16:creationId xmlns:a16="http://schemas.microsoft.com/office/drawing/2014/main" id="{F65E7FEC-D336-DCB5-82C3-4390CB60767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39543" y="638052"/>
            <a:ext cx="6658224" cy="6283569"/>
          </a:xfrm>
          <a:prstGeom prst="rect">
            <a:avLst/>
          </a:prstGeom>
        </p:spPr>
      </p:pic>
      <p:sp>
        <p:nvSpPr>
          <p:cNvPr id="28" name="Title 3">
            <a:extLst>
              <a:ext uri="{FF2B5EF4-FFF2-40B4-BE49-F238E27FC236}">
                <a16:creationId xmlns:a16="http://schemas.microsoft.com/office/drawing/2014/main" id="{0A80C30D-812D-62A5-5868-93A6CE5B09A5}"/>
              </a:ext>
            </a:extLst>
          </p:cNvPr>
          <p:cNvSpPr txBox="1">
            <a:spLocks/>
          </p:cNvSpPr>
          <p:nvPr/>
        </p:nvSpPr>
        <p:spPr>
          <a:xfrm>
            <a:off x="634346"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B1: personal skills audit </a:t>
            </a:r>
            <a:br>
              <a:rPr lang="en-GB" sz="3200" dirty="0">
                <a:solidFill>
                  <a:schemeClr val="accent3"/>
                </a:solidFill>
              </a:rPr>
            </a:br>
            <a:r>
              <a:rPr lang="en-GB" sz="3200" dirty="0">
                <a:ln>
                  <a:solidFill>
                    <a:schemeClr val="bg1"/>
                  </a:solidFill>
                </a:ln>
                <a:noFill/>
              </a:rPr>
              <a:t>for potential careers</a:t>
            </a:r>
          </a:p>
        </p:txBody>
      </p:sp>
      <p:sp>
        <p:nvSpPr>
          <p:cNvPr id="29" name="Title 3">
            <a:extLst>
              <a:ext uri="{FF2B5EF4-FFF2-40B4-BE49-F238E27FC236}">
                <a16:creationId xmlns:a16="http://schemas.microsoft.com/office/drawing/2014/main" id="{8EDD51D5-0057-5E99-F928-D711864E4AE4}"/>
              </a:ext>
            </a:extLst>
          </p:cNvPr>
          <p:cNvSpPr txBox="1">
            <a:spLocks/>
          </p:cNvSpPr>
          <p:nvPr/>
        </p:nvSpPr>
        <p:spPr>
          <a:xfrm>
            <a:off x="634346" y="2613002"/>
            <a:ext cx="4651914" cy="833663"/>
          </a:xfrm>
          <a:prstGeom prst="rect">
            <a:avLst/>
          </a:prstGeom>
          <a:solidFill>
            <a:schemeClr val="accent3"/>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bg1"/>
                </a:solidFill>
              </a:rPr>
              <a:t>1. Educational</a:t>
            </a:r>
          </a:p>
        </p:txBody>
      </p:sp>
      <p:sp>
        <p:nvSpPr>
          <p:cNvPr id="30" name="Title 3">
            <a:extLst>
              <a:ext uri="{FF2B5EF4-FFF2-40B4-BE49-F238E27FC236}">
                <a16:creationId xmlns:a16="http://schemas.microsoft.com/office/drawing/2014/main" id="{5BE1D476-049C-03CA-2D38-EE7DE4C2F78D}"/>
              </a:ext>
            </a:extLst>
          </p:cNvPr>
          <p:cNvSpPr txBox="1">
            <a:spLocks/>
          </p:cNvSpPr>
          <p:nvPr/>
        </p:nvSpPr>
        <p:spPr>
          <a:xfrm>
            <a:off x="634346" y="3573895"/>
            <a:ext cx="4651914" cy="833663"/>
          </a:xfrm>
          <a:prstGeom prst="rect">
            <a:avLst/>
          </a:prstGeom>
          <a:solidFill>
            <a:schemeClr val="accent3"/>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bg1"/>
                </a:solidFill>
              </a:rPr>
              <a:t>2. Sector-specific</a:t>
            </a:r>
          </a:p>
        </p:txBody>
      </p:sp>
      <p:sp>
        <p:nvSpPr>
          <p:cNvPr id="31" name="Title 3">
            <a:extLst>
              <a:ext uri="{FF2B5EF4-FFF2-40B4-BE49-F238E27FC236}">
                <a16:creationId xmlns:a16="http://schemas.microsoft.com/office/drawing/2014/main" id="{F22F9394-8576-16E7-8C67-C34C9274CFA3}"/>
              </a:ext>
            </a:extLst>
          </p:cNvPr>
          <p:cNvSpPr txBox="1">
            <a:spLocks/>
          </p:cNvSpPr>
          <p:nvPr/>
        </p:nvSpPr>
        <p:spPr>
          <a:xfrm>
            <a:off x="634346" y="4534788"/>
            <a:ext cx="4651914" cy="833663"/>
          </a:xfrm>
          <a:prstGeom prst="rect">
            <a:avLst/>
          </a:prstGeom>
          <a:solidFill>
            <a:schemeClr val="accent3"/>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2200"/>
              </a:lnSpc>
              <a:spcBef>
                <a:spcPts val="2400"/>
              </a:spcBef>
            </a:pPr>
            <a:r>
              <a:rPr lang="en-GB" sz="2000" dirty="0">
                <a:solidFill>
                  <a:schemeClr val="bg1"/>
                </a:solidFill>
              </a:rPr>
              <a:t>3. Role-specific</a:t>
            </a:r>
          </a:p>
        </p:txBody>
      </p:sp>
    </p:spTree>
    <p:extLst>
      <p:ext uri="{BB962C8B-B14F-4D97-AF65-F5344CB8AC3E}">
        <p14:creationId xmlns:p14="http://schemas.microsoft.com/office/powerpoint/2010/main" val="331386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24117-5BDB-0EF7-EAF9-71FDA6E83BA4}"/>
              </a:ext>
            </a:extLst>
          </p:cNvPr>
          <p:cNvSpPr txBox="1">
            <a:spLocks/>
          </p:cNvSpPr>
          <p:nvPr/>
        </p:nvSpPr>
        <p:spPr>
          <a:xfrm>
            <a:off x="643773" y="675797"/>
            <a:ext cx="4299163" cy="706347"/>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spcBef>
                <a:spcPts val="800"/>
              </a:spcBef>
            </a:pPr>
            <a:r>
              <a:rPr lang="en-GB" sz="5400" dirty="0">
                <a:solidFill>
                  <a:srgbClr val="FFFFFF"/>
                </a:solidFill>
              </a:rPr>
              <a:t>Unit</a:t>
            </a:r>
            <a:r>
              <a:rPr lang="en-GB" sz="5400" dirty="0">
                <a:ln>
                  <a:solidFill>
                    <a:schemeClr val="bg1"/>
                  </a:solidFill>
                </a:ln>
                <a:noFill/>
              </a:rPr>
              <a:t> aims</a:t>
            </a:r>
            <a:endParaRPr lang="en-GB" sz="5400" dirty="0">
              <a:solidFill>
                <a:schemeClr val="bg1"/>
              </a:solidFill>
            </a:endParaRPr>
          </a:p>
        </p:txBody>
      </p:sp>
      <p:sp>
        <p:nvSpPr>
          <p:cNvPr id="5" name="Title 3">
            <a:extLst>
              <a:ext uri="{FF2B5EF4-FFF2-40B4-BE49-F238E27FC236}">
                <a16:creationId xmlns:a16="http://schemas.microsoft.com/office/drawing/2014/main" id="{57DB6302-AD69-C7D3-9206-F88923FEB067}"/>
              </a:ext>
            </a:extLst>
          </p:cNvPr>
          <p:cNvSpPr txBox="1">
            <a:spLocks/>
          </p:cNvSpPr>
          <p:nvPr/>
        </p:nvSpPr>
        <p:spPr>
          <a:xfrm>
            <a:off x="643773" y="1826098"/>
            <a:ext cx="6652177" cy="4216539"/>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200"/>
              </a:spcBef>
            </a:pPr>
            <a:r>
              <a:rPr lang="en-GB" sz="1600" b="1" cap="none" dirty="0">
                <a:solidFill>
                  <a:schemeClr val="bg1"/>
                </a:solidFill>
                <a:latin typeface="Arial"/>
              </a:rPr>
              <a:t>You will explore the knowledge and skills required for different career pathways in the sports industry. You will take part in, and reflect on, a personal skills audit, career action plan and practical interview assessment activities. </a:t>
            </a:r>
          </a:p>
          <a:p>
            <a:pPr>
              <a:lnSpc>
                <a:spcPct val="100000"/>
              </a:lnSpc>
              <a:spcBef>
                <a:spcPts val="2400"/>
              </a:spcBef>
            </a:pPr>
            <a:r>
              <a:rPr lang="en-GB" sz="2200" dirty="0">
                <a:solidFill>
                  <a:schemeClr val="bg1"/>
                </a:solidFill>
              </a:rPr>
              <a:t>Learning aims</a:t>
            </a:r>
            <a:br>
              <a:rPr lang="en-GB" sz="1600" cap="none" dirty="0">
                <a:solidFill>
                  <a:schemeClr val="bg1"/>
                </a:solidFill>
                <a:latin typeface="Arial"/>
              </a:rPr>
            </a:br>
            <a:r>
              <a:rPr lang="en-GB" sz="1600" cap="none" dirty="0">
                <a:solidFill>
                  <a:schemeClr val="bg1"/>
                </a:solidFill>
                <a:latin typeface="Arial"/>
              </a:rPr>
              <a:t>In this unit you will:</a:t>
            </a:r>
          </a:p>
          <a:p>
            <a:pPr marL="342900" indent="-342900">
              <a:lnSpc>
                <a:spcPct val="100000"/>
              </a:lnSpc>
              <a:spcBef>
                <a:spcPts val="1200"/>
              </a:spcBef>
              <a:buFont typeface="+mj-lt"/>
              <a:buAutoNum type="alphaUcPeriod"/>
            </a:pPr>
            <a:r>
              <a:rPr lang="en-GB" sz="1600" cap="none" dirty="0">
                <a:solidFill>
                  <a:schemeClr val="bg1"/>
                </a:solidFill>
                <a:latin typeface="Arial"/>
              </a:rPr>
              <a:t>Understand the career and job opportunities in the sports industry</a:t>
            </a:r>
          </a:p>
          <a:p>
            <a:pPr marL="342900" indent="-342900">
              <a:lnSpc>
                <a:spcPct val="100000"/>
              </a:lnSpc>
              <a:spcBef>
                <a:spcPts val="1200"/>
              </a:spcBef>
              <a:buFont typeface="+mj-lt"/>
              <a:buAutoNum type="alphaUcPeriod"/>
            </a:pPr>
            <a:r>
              <a:rPr lang="en-GB" sz="1600" cap="none" dirty="0">
                <a:solidFill>
                  <a:schemeClr val="bg1"/>
                </a:solidFill>
                <a:latin typeface="Arial"/>
              </a:rPr>
              <a:t>Explore own skills using a skills audit to inform a career </a:t>
            </a:r>
            <a:br>
              <a:rPr lang="en-GB" sz="1600" cap="none" dirty="0">
                <a:solidFill>
                  <a:schemeClr val="bg1"/>
                </a:solidFill>
                <a:latin typeface="Arial"/>
              </a:rPr>
            </a:br>
            <a:r>
              <a:rPr lang="en-GB" sz="1600" cap="none" dirty="0">
                <a:solidFill>
                  <a:schemeClr val="bg1"/>
                </a:solidFill>
                <a:latin typeface="Arial"/>
              </a:rPr>
              <a:t>development action plan</a:t>
            </a:r>
          </a:p>
          <a:p>
            <a:pPr marL="342900" indent="-342900">
              <a:lnSpc>
                <a:spcPct val="100000"/>
              </a:lnSpc>
              <a:spcBef>
                <a:spcPts val="1200"/>
              </a:spcBef>
              <a:buFont typeface="+mj-lt"/>
              <a:buAutoNum type="alphaUcPeriod"/>
            </a:pPr>
            <a:r>
              <a:rPr lang="en-GB" sz="1600" cap="none" dirty="0">
                <a:solidFill>
                  <a:schemeClr val="bg1"/>
                </a:solidFill>
                <a:latin typeface="Arial"/>
              </a:rPr>
              <a:t>Undertake a recruitment activity to demonstrate the processes that </a:t>
            </a:r>
            <a:br>
              <a:rPr lang="en-GB" sz="1600" cap="none" dirty="0">
                <a:solidFill>
                  <a:schemeClr val="bg1"/>
                </a:solidFill>
                <a:latin typeface="Arial"/>
              </a:rPr>
            </a:br>
            <a:r>
              <a:rPr lang="en-GB" sz="1600" cap="none" dirty="0">
                <a:solidFill>
                  <a:schemeClr val="bg1"/>
                </a:solidFill>
                <a:latin typeface="Arial"/>
              </a:rPr>
              <a:t>can lead to a successful job offer in a selected career pathway</a:t>
            </a:r>
          </a:p>
          <a:p>
            <a:pPr marL="342900" indent="-342900">
              <a:lnSpc>
                <a:spcPct val="100000"/>
              </a:lnSpc>
              <a:spcBef>
                <a:spcPts val="1200"/>
              </a:spcBef>
              <a:buFont typeface="+mj-lt"/>
              <a:buAutoNum type="alphaUcPeriod"/>
            </a:pPr>
            <a:r>
              <a:rPr lang="en-GB" sz="1600" cap="none" dirty="0">
                <a:solidFill>
                  <a:schemeClr val="bg1"/>
                </a:solidFill>
                <a:latin typeface="Arial"/>
              </a:rPr>
              <a:t>Reflect on the recruitment and selection process and your </a:t>
            </a:r>
            <a:br>
              <a:rPr lang="en-GB" sz="1600" cap="none" dirty="0">
                <a:solidFill>
                  <a:schemeClr val="bg1"/>
                </a:solidFill>
                <a:latin typeface="Arial"/>
              </a:rPr>
            </a:br>
            <a:r>
              <a:rPr lang="en-GB" sz="1600" cap="none" dirty="0">
                <a:solidFill>
                  <a:schemeClr val="bg1"/>
                </a:solidFill>
                <a:latin typeface="Arial"/>
              </a:rPr>
              <a:t>individual performance</a:t>
            </a:r>
          </a:p>
        </p:txBody>
      </p:sp>
    </p:spTree>
    <p:extLst>
      <p:ext uri="{BB962C8B-B14F-4D97-AF65-F5344CB8AC3E}">
        <p14:creationId xmlns:p14="http://schemas.microsoft.com/office/powerpoint/2010/main" val="3109214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56EF2CE-5E6C-E9A5-A479-A7F8537DFA2A}"/>
              </a:ext>
            </a:extLst>
          </p:cNvPr>
          <p:cNvSpPr txBox="1">
            <a:spLocks/>
          </p:cNvSpPr>
          <p:nvPr/>
        </p:nvSpPr>
        <p:spPr>
          <a:xfrm>
            <a:off x="6951427" y="2426430"/>
            <a:ext cx="2753748" cy="3011081"/>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t>Generic employability skills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Teamwork</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Co-operation</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Communication</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Problem Solving</a:t>
            </a:r>
          </a:p>
          <a:p>
            <a:pPr>
              <a:lnSpc>
                <a:spcPct val="100000"/>
              </a:lnSpc>
              <a:spcBef>
                <a:spcPts val="1800"/>
              </a:spcBef>
            </a:pPr>
            <a:endParaRPr lang="en-GB" sz="2000" cap="none" dirty="0">
              <a:solidFill>
                <a:schemeClr val="accent3"/>
              </a:solidFill>
              <a:latin typeface="Arial"/>
            </a:endParaRPr>
          </a:p>
        </p:txBody>
      </p:sp>
      <p:sp>
        <p:nvSpPr>
          <p:cNvPr id="11" name="Title 3">
            <a:extLst>
              <a:ext uri="{FF2B5EF4-FFF2-40B4-BE49-F238E27FC236}">
                <a16:creationId xmlns:a16="http://schemas.microsoft.com/office/drawing/2014/main" id="{55F3FA11-C0A7-BFF5-558E-39EE896F4B0B}"/>
              </a:ext>
            </a:extLst>
          </p:cNvPr>
          <p:cNvSpPr txBox="1">
            <a:spLocks/>
          </p:cNvSpPr>
          <p:nvPr/>
        </p:nvSpPr>
        <p:spPr>
          <a:xfrm>
            <a:off x="10401375" y="2426429"/>
            <a:ext cx="2159594" cy="2718693"/>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accent2"/>
                </a:solidFill>
              </a:rPr>
              <a:t>Specific technical Skills</a:t>
            </a:r>
            <a:endParaRPr lang="en-GB" sz="2000" cap="none" dirty="0">
              <a:solidFill>
                <a:schemeClr val="accent2"/>
              </a:solidFill>
              <a:latin typeface="Arial"/>
            </a:endParaRP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Coaching</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Instructing </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Leading</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Working with specific groups</a:t>
            </a:r>
          </a:p>
        </p:txBody>
      </p:sp>
      <p:pic>
        <p:nvPicPr>
          <p:cNvPr id="13" name="Picture 12">
            <a:extLst>
              <a:ext uri="{FF2B5EF4-FFF2-40B4-BE49-F238E27FC236}">
                <a16:creationId xmlns:a16="http://schemas.microsoft.com/office/drawing/2014/main" id="{9DEFB078-6F42-F00C-D336-2C1F1EEAAE7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4346" y="630821"/>
            <a:ext cx="5699077" cy="6298033"/>
          </a:xfrm>
          <a:prstGeom prst="rect">
            <a:avLst/>
          </a:prstGeom>
        </p:spPr>
      </p:pic>
      <p:sp>
        <p:nvSpPr>
          <p:cNvPr id="16" name="Title 3">
            <a:extLst>
              <a:ext uri="{FF2B5EF4-FFF2-40B4-BE49-F238E27FC236}">
                <a16:creationId xmlns:a16="http://schemas.microsoft.com/office/drawing/2014/main" id="{0CDF4F2A-7401-1D00-043A-DA28E0E8A1FD}"/>
              </a:ext>
            </a:extLst>
          </p:cNvPr>
          <p:cNvSpPr txBox="1">
            <a:spLocks/>
          </p:cNvSpPr>
          <p:nvPr/>
        </p:nvSpPr>
        <p:spPr>
          <a:xfrm>
            <a:off x="6951427" y="1073583"/>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B1: personal skills audit </a:t>
            </a:r>
            <a:br>
              <a:rPr lang="en-GB" sz="3200" dirty="0">
                <a:solidFill>
                  <a:schemeClr val="accent3"/>
                </a:solidFill>
              </a:rPr>
            </a:br>
            <a:r>
              <a:rPr lang="en-GB" sz="3200" dirty="0">
                <a:ln>
                  <a:solidFill>
                    <a:schemeClr val="accent3"/>
                  </a:solidFill>
                </a:ln>
                <a:noFill/>
              </a:rPr>
              <a:t>for potential careers</a:t>
            </a:r>
          </a:p>
        </p:txBody>
      </p:sp>
    </p:spTree>
    <p:extLst>
      <p:ext uri="{BB962C8B-B14F-4D97-AF65-F5344CB8AC3E}">
        <p14:creationId xmlns:p14="http://schemas.microsoft.com/office/powerpoint/2010/main" val="1894861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BDF1C29-73AF-1665-7A83-01BB9A985B35}"/>
              </a:ext>
            </a:extLst>
          </p:cNvPr>
          <p:cNvSpPr txBox="1">
            <a:spLocks/>
          </p:cNvSpPr>
          <p:nvPr/>
        </p:nvSpPr>
        <p:spPr>
          <a:xfrm>
            <a:off x="630001" y="3183048"/>
            <a:ext cx="1901444" cy="1415772"/>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dirty="0"/>
              <a:t>ONE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Choose a career in the sports industry</a:t>
            </a:r>
          </a:p>
        </p:txBody>
      </p:sp>
      <p:sp>
        <p:nvSpPr>
          <p:cNvPr id="10" name="Title 3">
            <a:extLst>
              <a:ext uri="{FF2B5EF4-FFF2-40B4-BE49-F238E27FC236}">
                <a16:creationId xmlns:a16="http://schemas.microsoft.com/office/drawing/2014/main" id="{186F4A22-934B-171D-9BC0-5B9DFD7A3497}"/>
              </a:ext>
            </a:extLst>
          </p:cNvPr>
          <p:cNvSpPr txBox="1">
            <a:spLocks/>
          </p:cNvSpPr>
          <p:nvPr/>
        </p:nvSpPr>
        <p:spPr>
          <a:xfrm>
            <a:off x="2948257" y="3183048"/>
            <a:ext cx="1988522" cy="1908215"/>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ea typeface="+mn-ea"/>
                <a:cs typeface="+mn-cs"/>
              </a:rPr>
              <a:t>TWO</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Carry out a SWOT analysis (strengths, weaknesses, opportunities, threats) </a:t>
            </a:r>
          </a:p>
        </p:txBody>
      </p:sp>
      <p:sp>
        <p:nvSpPr>
          <p:cNvPr id="14" name="Title 3">
            <a:extLst>
              <a:ext uri="{FF2B5EF4-FFF2-40B4-BE49-F238E27FC236}">
                <a16:creationId xmlns:a16="http://schemas.microsoft.com/office/drawing/2014/main" id="{EA9B7EA4-C8A4-ECA0-29B0-02BC65C05C64}"/>
              </a:ext>
            </a:extLst>
          </p:cNvPr>
          <p:cNvSpPr txBox="1">
            <a:spLocks/>
          </p:cNvSpPr>
          <p:nvPr/>
        </p:nvSpPr>
        <p:spPr>
          <a:xfrm>
            <a:off x="5662572" y="3183048"/>
            <a:ext cx="1980850" cy="1908215"/>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ea typeface="+mn-ea"/>
                <a:cs typeface="+mn-cs"/>
              </a:rPr>
              <a:t>THREE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Plan personal development towards a specific career in the sports industry</a:t>
            </a:r>
          </a:p>
        </p:txBody>
      </p:sp>
      <p:sp>
        <p:nvSpPr>
          <p:cNvPr id="15" name="Title 3">
            <a:extLst>
              <a:ext uri="{FF2B5EF4-FFF2-40B4-BE49-F238E27FC236}">
                <a16:creationId xmlns:a16="http://schemas.microsoft.com/office/drawing/2014/main" id="{CC8BE4FC-CCE3-DBC6-2BA1-14F890C7A7D8}"/>
              </a:ext>
            </a:extLst>
          </p:cNvPr>
          <p:cNvSpPr txBox="1">
            <a:spLocks/>
          </p:cNvSpPr>
          <p:nvPr/>
        </p:nvSpPr>
        <p:spPr>
          <a:xfrm>
            <a:off x="8369215" y="3183048"/>
            <a:ext cx="1920190" cy="215443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ea typeface="+mn-ea"/>
                <a:cs typeface="+mn-cs"/>
              </a:rPr>
              <a:t>FOUR</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Use a personal skills audit to produce an action plan towards a sports and recreation industry career</a:t>
            </a:r>
          </a:p>
        </p:txBody>
      </p:sp>
      <p:sp>
        <p:nvSpPr>
          <p:cNvPr id="16" name="Title 3">
            <a:extLst>
              <a:ext uri="{FF2B5EF4-FFF2-40B4-BE49-F238E27FC236}">
                <a16:creationId xmlns:a16="http://schemas.microsoft.com/office/drawing/2014/main" id="{C4F89DB4-F7D0-5F42-AE23-DDB8C48C00BE}"/>
              </a:ext>
            </a:extLst>
          </p:cNvPr>
          <p:cNvSpPr txBox="1">
            <a:spLocks/>
          </p:cNvSpPr>
          <p:nvPr/>
        </p:nvSpPr>
        <p:spPr>
          <a:xfrm>
            <a:off x="11082089" y="3183048"/>
            <a:ext cx="1727685" cy="2400657"/>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ea typeface="+mn-ea"/>
                <a:cs typeface="+mn-cs"/>
              </a:rPr>
              <a:t>FIVE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Identify training, educational and experiential aims and put processes in place to achieve these goals</a:t>
            </a:r>
          </a:p>
        </p:txBody>
      </p:sp>
      <p:sp>
        <p:nvSpPr>
          <p:cNvPr id="17" name="Title 3">
            <a:extLst>
              <a:ext uri="{FF2B5EF4-FFF2-40B4-BE49-F238E27FC236}">
                <a16:creationId xmlns:a16="http://schemas.microsoft.com/office/drawing/2014/main" id="{3F03C3A9-ABBF-1CCD-1BC1-FC9A74916615}"/>
              </a:ext>
            </a:extLst>
          </p:cNvPr>
          <p:cNvSpPr txBox="1">
            <a:spLocks/>
          </p:cNvSpPr>
          <p:nvPr/>
        </p:nvSpPr>
        <p:spPr>
          <a:xfrm>
            <a:off x="634346"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B1: personal skills audit </a:t>
            </a:r>
            <a:br>
              <a:rPr lang="en-GB" sz="3200" dirty="0">
                <a:solidFill>
                  <a:schemeClr val="accent3"/>
                </a:solidFill>
              </a:rPr>
            </a:br>
            <a:r>
              <a:rPr lang="en-GB" sz="3200" dirty="0">
                <a:ln>
                  <a:solidFill>
                    <a:schemeClr val="bg1"/>
                  </a:solidFill>
                </a:ln>
                <a:noFill/>
              </a:rPr>
              <a:t>for potential careers</a:t>
            </a:r>
          </a:p>
        </p:txBody>
      </p:sp>
      <p:sp>
        <p:nvSpPr>
          <p:cNvPr id="19" name="Title 3">
            <a:extLst>
              <a:ext uri="{FF2B5EF4-FFF2-40B4-BE49-F238E27FC236}">
                <a16:creationId xmlns:a16="http://schemas.microsoft.com/office/drawing/2014/main" id="{13A298B7-720D-21AD-6A01-39BE022C90D7}"/>
              </a:ext>
            </a:extLst>
          </p:cNvPr>
          <p:cNvSpPr txBox="1">
            <a:spLocks/>
          </p:cNvSpPr>
          <p:nvPr/>
        </p:nvSpPr>
        <p:spPr>
          <a:xfrm>
            <a:off x="630000" y="2682561"/>
            <a:ext cx="7368594" cy="27699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1800" b="1" cap="none" dirty="0">
                <a:solidFill>
                  <a:srgbClr val="16316F"/>
                </a:solidFill>
                <a:latin typeface="Arial"/>
                <a:ea typeface="+mn-ea"/>
                <a:cs typeface="+mn-cs"/>
              </a:rPr>
              <a:t>How to develop a Personal Skills Audit for potential careers:</a:t>
            </a:r>
          </a:p>
        </p:txBody>
      </p:sp>
    </p:spTree>
    <p:extLst>
      <p:ext uri="{BB962C8B-B14F-4D97-AF65-F5344CB8AC3E}">
        <p14:creationId xmlns:p14="http://schemas.microsoft.com/office/powerpoint/2010/main" val="63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42B770-1FF7-0300-2CFA-BC17FE6852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64943" y="643771"/>
            <a:ext cx="5744832" cy="6272133"/>
          </a:xfrm>
          <a:prstGeom prst="rect">
            <a:avLst/>
          </a:prstGeom>
        </p:spPr>
      </p:pic>
      <p:sp>
        <p:nvSpPr>
          <p:cNvPr id="14" name="Title 3">
            <a:extLst>
              <a:ext uri="{FF2B5EF4-FFF2-40B4-BE49-F238E27FC236}">
                <a16:creationId xmlns:a16="http://schemas.microsoft.com/office/drawing/2014/main" id="{CD017DAF-D4A2-7355-5EAD-97E5372EB090}"/>
              </a:ext>
            </a:extLst>
          </p:cNvPr>
          <p:cNvSpPr txBox="1">
            <a:spLocks/>
          </p:cNvSpPr>
          <p:nvPr/>
        </p:nvSpPr>
        <p:spPr>
          <a:xfrm>
            <a:off x="569533" y="666370"/>
            <a:ext cx="6422938" cy="1231106"/>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B2: planning personal development towards a career</a:t>
            </a:r>
            <a:br>
              <a:rPr lang="en-GB" sz="3200" dirty="0">
                <a:solidFill>
                  <a:schemeClr val="tx1"/>
                </a:solidFill>
              </a:rPr>
            </a:br>
            <a:r>
              <a:rPr lang="en-GB" sz="3200" dirty="0">
                <a:ln>
                  <a:solidFill>
                    <a:schemeClr val="tx1"/>
                  </a:solidFill>
                </a:ln>
                <a:noFill/>
              </a:rPr>
              <a:t>in the sports industry</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1197063" y="2427793"/>
            <a:ext cx="4502011" cy="370870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tx1"/>
                </a:solidFill>
              </a:rPr>
              <a:t>How to Use a personal skills audit </a:t>
            </a:r>
            <a:r>
              <a:rPr lang="en-GB" sz="1600" cap="none" dirty="0">
                <a:solidFill>
                  <a:schemeClr val="tx1"/>
                </a:solidFill>
                <a:latin typeface="+mn-lt"/>
              </a:rPr>
              <a:t>to produce an action plan towards a sports and recreation industry career.</a:t>
            </a:r>
          </a:p>
          <a:p>
            <a:pPr>
              <a:lnSpc>
                <a:spcPct val="100000"/>
              </a:lnSpc>
              <a:spcBef>
                <a:spcPts val="1800"/>
              </a:spcBef>
            </a:pPr>
            <a:r>
              <a:rPr lang="en-GB" sz="1600" b="1" cap="none" dirty="0">
                <a:solidFill>
                  <a:schemeClr val="tx1"/>
                </a:solidFill>
                <a:latin typeface="Arial"/>
              </a:rPr>
              <a:t>Consider the following: </a:t>
            </a:r>
            <a:endParaRPr lang="en-GB" sz="1600" cap="none" dirty="0">
              <a:solidFill>
                <a:schemeClr val="tx1"/>
              </a:solidFill>
              <a:latin typeface="Arial"/>
            </a:endParaRP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Key timescales – short, medium and long</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Training / educational / experiential aims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Careers guidance and support available </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Education choices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Professional development activities</a:t>
            </a:r>
          </a:p>
        </p:txBody>
      </p:sp>
      <p:graphicFrame>
        <p:nvGraphicFramePr>
          <p:cNvPr id="7" name="Table 5">
            <a:extLst>
              <a:ext uri="{FF2B5EF4-FFF2-40B4-BE49-F238E27FC236}">
                <a16:creationId xmlns:a16="http://schemas.microsoft.com/office/drawing/2014/main" id="{DB077786-37B6-1CE7-93EF-437179D41269}"/>
              </a:ext>
            </a:extLst>
          </p:cNvPr>
          <p:cNvGraphicFramePr>
            <a:graphicFrameLocks noGrp="1"/>
          </p:cNvGraphicFramePr>
          <p:nvPr>
            <p:extLst>
              <p:ext uri="{D42A27DB-BD31-4B8C-83A1-F6EECF244321}">
                <p14:modId xmlns:p14="http://schemas.microsoft.com/office/powerpoint/2010/main" val="3367396430"/>
              </p:ext>
            </p:extLst>
          </p:nvPr>
        </p:nvGraphicFramePr>
        <p:xfrm>
          <a:off x="8157860" y="5896384"/>
          <a:ext cx="4651915" cy="1019520"/>
        </p:xfrm>
        <a:graphic>
          <a:graphicData uri="http://schemas.openxmlformats.org/drawingml/2006/table">
            <a:tbl>
              <a:tblPr firstRow="1" bandRow="1">
                <a:tableStyleId>{5C22544A-7EE6-4342-B048-85BDC9FD1C3A}</a:tableStyleId>
              </a:tblPr>
              <a:tblGrid>
                <a:gridCol w="3981066">
                  <a:extLst>
                    <a:ext uri="{9D8B030D-6E8A-4147-A177-3AD203B41FA5}">
                      <a16:colId xmlns:a16="http://schemas.microsoft.com/office/drawing/2014/main" val="4161015764"/>
                    </a:ext>
                  </a:extLst>
                </a:gridCol>
                <a:gridCol w="670849">
                  <a:extLst>
                    <a:ext uri="{9D8B030D-6E8A-4147-A177-3AD203B41FA5}">
                      <a16:colId xmlns:a16="http://schemas.microsoft.com/office/drawing/2014/main" val="2603615810"/>
                    </a:ext>
                  </a:extLst>
                </a:gridCol>
              </a:tblGrid>
              <a:tr h="985680">
                <a:tc>
                  <a:txBody>
                    <a:bodyPr/>
                    <a:lstStyle/>
                    <a:p>
                      <a:r>
                        <a:rPr lang="en-GB" sz="1600" b="0" cap="none" dirty="0">
                          <a:solidFill>
                            <a:schemeClr val="tx1"/>
                          </a:solidFill>
                          <a:latin typeface="+mn-lt"/>
                        </a:rPr>
                        <a:t>Where can you find guidance and support about possible career and education options available to you?</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2847453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2314881" y="666370"/>
            <a:ext cx="881001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3200"/>
              </a:lnSpc>
              <a:spcBef>
                <a:spcPts val="800"/>
              </a:spcBef>
            </a:pPr>
            <a:r>
              <a:rPr lang="en-GB" sz="3200" dirty="0">
                <a:solidFill>
                  <a:schemeClr val="tx1"/>
                </a:solidFill>
              </a:rPr>
              <a:t>B3: Maintaining a personal portfolio / record </a:t>
            </a:r>
            <a:br>
              <a:rPr lang="en-GB" sz="3200" dirty="0">
                <a:solidFill>
                  <a:schemeClr val="tx1"/>
                </a:solidFill>
              </a:rPr>
            </a:br>
            <a:r>
              <a:rPr lang="en-GB" sz="3200" dirty="0">
                <a:ln>
                  <a:solidFill>
                    <a:schemeClr val="tx1"/>
                  </a:solidFill>
                </a:ln>
                <a:noFill/>
              </a:rPr>
              <a:t>of your achievements and experience</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3808715" y="2034403"/>
            <a:ext cx="5822341" cy="338554"/>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800"/>
              </a:spcBef>
            </a:pPr>
            <a:r>
              <a:rPr lang="en-GB" sz="2200" b="1" dirty="0">
                <a:solidFill>
                  <a:schemeClr val="tx1"/>
                </a:solidFill>
              </a:rPr>
              <a:t>This should include the following:</a:t>
            </a:r>
            <a:endParaRPr lang="en-GB" sz="2200" dirty="0">
              <a:solidFill>
                <a:schemeClr val="tx1"/>
              </a:solidFill>
            </a:endParaRPr>
          </a:p>
        </p:txBody>
      </p:sp>
      <p:sp>
        <p:nvSpPr>
          <p:cNvPr id="3" name="Title 3">
            <a:extLst>
              <a:ext uri="{FF2B5EF4-FFF2-40B4-BE49-F238E27FC236}">
                <a16:creationId xmlns:a16="http://schemas.microsoft.com/office/drawing/2014/main" id="{42BF57BA-D997-32A7-8352-5285799D4C7E}"/>
              </a:ext>
            </a:extLst>
          </p:cNvPr>
          <p:cNvSpPr txBox="1">
            <a:spLocks/>
          </p:cNvSpPr>
          <p:nvPr/>
        </p:nvSpPr>
        <p:spPr>
          <a:xfrm>
            <a:off x="1845555" y="2685870"/>
            <a:ext cx="3149088" cy="1020256"/>
          </a:xfrm>
          <a:prstGeom prst="rect">
            <a:avLst/>
          </a:prstGeom>
          <a:solidFill>
            <a:schemeClr val="accent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Educational certificates</a:t>
            </a:r>
          </a:p>
        </p:txBody>
      </p:sp>
      <p:sp>
        <p:nvSpPr>
          <p:cNvPr id="4" name="Title 3">
            <a:extLst>
              <a:ext uri="{FF2B5EF4-FFF2-40B4-BE49-F238E27FC236}">
                <a16:creationId xmlns:a16="http://schemas.microsoft.com/office/drawing/2014/main" id="{63293393-219D-1BAF-3E97-1A1E6D8A2D01}"/>
              </a:ext>
            </a:extLst>
          </p:cNvPr>
          <p:cNvSpPr txBox="1">
            <a:spLocks/>
          </p:cNvSpPr>
          <p:nvPr/>
        </p:nvSpPr>
        <p:spPr>
          <a:xfrm>
            <a:off x="5226989" y="2685870"/>
            <a:ext cx="3149088" cy="1020256"/>
          </a:xfrm>
          <a:prstGeom prst="rect">
            <a:avLst/>
          </a:prstGeom>
          <a:solidFill>
            <a:srgbClr val="00B9EE"/>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Sport-specific awards</a:t>
            </a:r>
          </a:p>
        </p:txBody>
      </p:sp>
      <p:sp>
        <p:nvSpPr>
          <p:cNvPr id="5" name="Title 3">
            <a:extLst>
              <a:ext uri="{FF2B5EF4-FFF2-40B4-BE49-F238E27FC236}">
                <a16:creationId xmlns:a16="http://schemas.microsoft.com/office/drawing/2014/main" id="{4BD5512A-8EC8-C0E3-88D8-DEF6057A4327}"/>
              </a:ext>
            </a:extLst>
          </p:cNvPr>
          <p:cNvSpPr txBox="1">
            <a:spLocks/>
          </p:cNvSpPr>
          <p:nvPr/>
        </p:nvSpPr>
        <p:spPr>
          <a:xfrm>
            <a:off x="8608423" y="2685870"/>
            <a:ext cx="3149088" cy="1020256"/>
          </a:xfrm>
          <a:prstGeom prst="rect">
            <a:avLst/>
          </a:prstGeom>
          <a:solidFill>
            <a:schemeClr val="accent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Sporting achievements</a:t>
            </a:r>
          </a:p>
        </p:txBody>
      </p:sp>
      <p:sp>
        <p:nvSpPr>
          <p:cNvPr id="7" name="Title 3">
            <a:extLst>
              <a:ext uri="{FF2B5EF4-FFF2-40B4-BE49-F238E27FC236}">
                <a16:creationId xmlns:a16="http://schemas.microsoft.com/office/drawing/2014/main" id="{B9110E7B-95D7-B800-8843-69EDD46F730F}"/>
              </a:ext>
            </a:extLst>
          </p:cNvPr>
          <p:cNvSpPr txBox="1">
            <a:spLocks/>
          </p:cNvSpPr>
          <p:nvPr/>
        </p:nvSpPr>
        <p:spPr>
          <a:xfrm>
            <a:off x="1845555" y="5230263"/>
            <a:ext cx="3149088" cy="1020256"/>
          </a:xfrm>
          <a:prstGeom prst="rect">
            <a:avLst/>
          </a:prstGeom>
          <a:solidFill>
            <a:schemeClr val="accent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Testimonials</a:t>
            </a:r>
          </a:p>
        </p:txBody>
      </p:sp>
      <p:sp>
        <p:nvSpPr>
          <p:cNvPr id="8" name="Title 3">
            <a:extLst>
              <a:ext uri="{FF2B5EF4-FFF2-40B4-BE49-F238E27FC236}">
                <a16:creationId xmlns:a16="http://schemas.microsoft.com/office/drawing/2014/main" id="{DD99D0F4-6B54-9364-505C-41C3A0E70A19}"/>
              </a:ext>
            </a:extLst>
          </p:cNvPr>
          <p:cNvSpPr txBox="1">
            <a:spLocks/>
          </p:cNvSpPr>
          <p:nvPr/>
        </p:nvSpPr>
        <p:spPr>
          <a:xfrm>
            <a:off x="5226989" y="3963870"/>
            <a:ext cx="3149088" cy="1020256"/>
          </a:xfrm>
          <a:prstGeom prst="rect">
            <a:avLst/>
          </a:prstGeom>
          <a:solidFill>
            <a:schemeClr val="accent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Press cuttings</a:t>
            </a:r>
          </a:p>
        </p:txBody>
      </p:sp>
      <p:sp>
        <p:nvSpPr>
          <p:cNvPr id="12" name="Title 3">
            <a:extLst>
              <a:ext uri="{FF2B5EF4-FFF2-40B4-BE49-F238E27FC236}">
                <a16:creationId xmlns:a16="http://schemas.microsoft.com/office/drawing/2014/main" id="{98EDE778-2727-3108-2C9A-8E9663E878AD}"/>
              </a:ext>
            </a:extLst>
          </p:cNvPr>
          <p:cNvSpPr txBox="1">
            <a:spLocks/>
          </p:cNvSpPr>
          <p:nvPr/>
        </p:nvSpPr>
        <p:spPr>
          <a:xfrm>
            <a:off x="8608423" y="3952263"/>
            <a:ext cx="3149088" cy="1020256"/>
          </a:xfrm>
          <a:prstGeom prst="rect">
            <a:avLst/>
          </a:prstGeom>
          <a:solidFill>
            <a:srgbClr val="00B9EE"/>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dirty="0">
                <a:solidFill>
                  <a:schemeClr val="tx1"/>
                </a:solidFill>
                <a:latin typeface="+mn-lt"/>
              </a:rPr>
              <a:t>Work experience</a:t>
            </a:r>
          </a:p>
        </p:txBody>
      </p:sp>
      <p:sp>
        <p:nvSpPr>
          <p:cNvPr id="13" name="Title 3">
            <a:extLst>
              <a:ext uri="{FF2B5EF4-FFF2-40B4-BE49-F238E27FC236}">
                <a16:creationId xmlns:a16="http://schemas.microsoft.com/office/drawing/2014/main" id="{AE7EAD56-0744-7E45-7421-52148731F979}"/>
              </a:ext>
            </a:extLst>
          </p:cNvPr>
          <p:cNvSpPr txBox="1">
            <a:spLocks/>
          </p:cNvSpPr>
          <p:nvPr/>
        </p:nvSpPr>
        <p:spPr>
          <a:xfrm>
            <a:off x="5226989" y="5241870"/>
            <a:ext cx="3149088" cy="1020256"/>
          </a:xfrm>
          <a:prstGeom prst="rect">
            <a:avLst/>
          </a:prstGeom>
          <a:solidFill>
            <a:srgbClr val="00B9EE"/>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a:solidFill>
                  <a:schemeClr val="tx1"/>
                </a:solidFill>
                <a:latin typeface="+mn-lt"/>
              </a:rPr>
              <a:t>CVs targeting sports </a:t>
            </a:r>
            <a:br>
              <a:rPr lang="en-GB" sz="1600" b="1" cap="none">
                <a:solidFill>
                  <a:schemeClr val="tx1"/>
                </a:solidFill>
                <a:latin typeface="+mn-lt"/>
              </a:rPr>
            </a:br>
            <a:r>
              <a:rPr lang="en-GB" sz="1600" b="1" cap="none">
                <a:solidFill>
                  <a:schemeClr val="tx1"/>
                </a:solidFill>
                <a:latin typeface="+mn-lt"/>
              </a:rPr>
              <a:t>industry jobs</a:t>
            </a:r>
            <a:endParaRPr lang="en-GB" sz="1600" b="1" cap="none" dirty="0">
              <a:solidFill>
                <a:schemeClr val="tx1"/>
              </a:solidFill>
              <a:latin typeface="+mn-lt"/>
            </a:endParaRPr>
          </a:p>
        </p:txBody>
      </p:sp>
      <p:sp>
        <p:nvSpPr>
          <p:cNvPr id="15" name="Title 3">
            <a:extLst>
              <a:ext uri="{FF2B5EF4-FFF2-40B4-BE49-F238E27FC236}">
                <a16:creationId xmlns:a16="http://schemas.microsoft.com/office/drawing/2014/main" id="{2E4C9D78-1009-3E1E-647E-C4BAC53AA356}"/>
              </a:ext>
            </a:extLst>
          </p:cNvPr>
          <p:cNvSpPr txBox="1">
            <a:spLocks/>
          </p:cNvSpPr>
          <p:nvPr/>
        </p:nvSpPr>
        <p:spPr>
          <a:xfrm>
            <a:off x="1845555" y="3963870"/>
            <a:ext cx="3149088" cy="1020256"/>
          </a:xfrm>
          <a:prstGeom prst="rect">
            <a:avLst/>
          </a:prstGeom>
          <a:solidFill>
            <a:srgbClr val="00B9EE"/>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b="1" cap="none">
                <a:solidFill>
                  <a:schemeClr val="tx1"/>
                </a:solidFill>
                <a:latin typeface="+mn-lt"/>
              </a:rPr>
              <a:t>Volunteering</a:t>
            </a:r>
            <a:endParaRPr lang="en-GB" sz="1600" b="1" cap="none" dirty="0">
              <a:solidFill>
                <a:schemeClr val="tx1"/>
              </a:solidFill>
              <a:latin typeface="+mn-lt"/>
            </a:endParaRPr>
          </a:p>
        </p:txBody>
      </p:sp>
      <p:sp>
        <p:nvSpPr>
          <p:cNvPr id="16" name="Title 3">
            <a:extLst>
              <a:ext uri="{FF2B5EF4-FFF2-40B4-BE49-F238E27FC236}">
                <a16:creationId xmlns:a16="http://schemas.microsoft.com/office/drawing/2014/main" id="{633D76CB-4615-832B-E378-A3EFCA60124C}"/>
              </a:ext>
            </a:extLst>
          </p:cNvPr>
          <p:cNvSpPr txBox="1">
            <a:spLocks/>
          </p:cNvSpPr>
          <p:nvPr/>
        </p:nvSpPr>
        <p:spPr>
          <a:xfrm>
            <a:off x="8608423" y="5241870"/>
            <a:ext cx="3149088" cy="1020256"/>
          </a:xfrm>
          <a:prstGeom prst="rect">
            <a:avLst/>
          </a:prstGeom>
          <a:solidFill>
            <a:schemeClr val="accent2"/>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endParaRPr lang="en-GB" sz="1600" b="1" cap="none" dirty="0">
              <a:solidFill>
                <a:schemeClr val="tx1"/>
              </a:solidFill>
              <a:latin typeface="+mn-lt"/>
            </a:endParaRPr>
          </a:p>
          <a:p>
            <a:pPr algn="ctr">
              <a:lnSpc>
                <a:spcPct val="100000"/>
              </a:lnSpc>
              <a:spcBef>
                <a:spcPts val="1200"/>
              </a:spcBef>
            </a:pPr>
            <a:r>
              <a:rPr lang="en-GB" sz="1600" b="1" cap="none" dirty="0">
                <a:solidFill>
                  <a:schemeClr val="tx1"/>
                </a:solidFill>
                <a:latin typeface="+mn-lt"/>
              </a:rPr>
              <a:t>Any other </a:t>
            </a:r>
            <a:br>
              <a:rPr lang="en-GB" sz="1600" b="1" cap="none" dirty="0">
                <a:solidFill>
                  <a:schemeClr val="tx1"/>
                </a:solidFill>
                <a:latin typeface="+mn-lt"/>
              </a:rPr>
            </a:br>
            <a:r>
              <a:rPr lang="en-GB" sz="1600" b="1" cap="none" dirty="0">
                <a:solidFill>
                  <a:schemeClr val="tx1"/>
                </a:solidFill>
                <a:latin typeface="+mn-lt"/>
              </a:rPr>
              <a:t>relevant evidence</a:t>
            </a:r>
          </a:p>
          <a:p>
            <a:pPr algn="ctr">
              <a:lnSpc>
                <a:spcPct val="100000"/>
              </a:lnSpc>
              <a:spcBef>
                <a:spcPts val="1200"/>
              </a:spcBef>
            </a:pPr>
            <a:endParaRPr lang="en-GB" sz="1600" b="1" cap="none" dirty="0">
              <a:solidFill>
                <a:schemeClr val="tx1"/>
              </a:solidFill>
              <a:latin typeface="+mn-lt"/>
            </a:endParaRPr>
          </a:p>
        </p:txBody>
      </p:sp>
    </p:spTree>
    <p:extLst>
      <p:ext uri="{BB962C8B-B14F-4D97-AF65-F5344CB8AC3E}">
        <p14:creationId xmlns:p14="http://schemas.microsoft.com/office/powerpoint/2010/main" val="2442369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666370"/>
            <a:ext cx="6161288" cy="410369"/>
          </a:xfrm>
          <a:prstGeom prst="rect">
            <a:avLst/>
          </a:prstGeom>
          <a:noFill/>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c1: job </a:t>
            </a:r>
            <a:r>
              <a:rPr lang="en-GB" sz="3200" dirty="0">
                <a:ln>
                  <a:solidFill>
                    <a:schemeClr val="tx1"/>
                  </a:solidFill>
                </a:ln>
                <a:noFill/>
              </a:rPr>
              <a:t>applications</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8487635" y="2519544"/>
            <a:ext cx="3865624" cy="3400931"/>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tx1"/>
                </a:solidFill>
                <a:latin typeface="Arial"/>
              </a:rPr>
              <a:t>Before applying for a job you need to carry out a job analysis.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Where are jobs advertised? Where can you look for suitable examples of jobs?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When you find a job advert you need to carefully read the job description and person specification</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How do you apply for the job? </a:t>
            </a:r>
            <a:br>
              <a:rPr lang="en-GB" sz="1600" cap="none" dirty="0">
                <a:solidFill>
                  <a:schemeClr val="tx1"/>
                </a:solidFill>
                <a:latin typeface="Arial"/>
              </a:rPr>
            </a:br>
            <a:r>
              <a:rPr lang="en-GB" sz="1600" cap="none" dirty="0">
                <a:solidFill>
                  <a:schemeClr val="tx1"/>
                </a:solidFill>
                <a:latin typeface="Arial"/>
              </a:rPr>
              <a:t>Do you need to complete and submit an application form? A curriculum vitae (CV) and a letter of application?</a:t>
            </a:r>
          </a:p>
        </p:txBody>
      </p:sp>
      <p:pic>
        <p:nvPicPr>
          <p:cNvPr id="7" name="Picture 6">
            <a:extLst>
              <a:ext uri="{FF2B5EF4-FFF2-40B4-BE49-F238E27FC236}">
                <a16:creationId xmlns:a16="http://schemas.microsoft.com/office/drawing/2014/main" id="{717ABEB9-A1F1-4FFA-854A-F2DCDD198D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0000" y="1511166"/>
            <a:ext cx="7233840" cy="5417688"/>
          </a:xfrm>
          <a:prstGeom prst="rect">
            <a:avLst/>
          </a:prstGeom>
        </p:spPr>
      </p:pic>
    </p:spTree>
    <p:extLst>
      <p:ext uri="{BB962C8B-B14F-4D97-AF65-F5344CB8AC3E}">
        <p14:creationId xmlns:p14="http://schemas.microsoft.com/office/powerpoint/2010/main" val="426239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5AE8C-5E65-5119-ED91-0237025624C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51220" y="1694916"/>
            <a:ext cx="6261688" cy="4988612"/>
          </a:xfrm>
          <a:prstGeom prst="rect">
            <a:avLst/>
          </a:prstGeom>
        </p:spPr>
      </p:pic>
      <p:graphicFrame>
        <p:nvGraphicFramePr>
          <p:cNvPr id="5" name="Table 5">
            <a:extLst>
              <a:ext uri="{FF2B5EF4-FFF2-40B4-BE49-F238E27FC236}">
                <a16:creationId xmlns:a16="http://schemas.microsoft.com/office/drawing/2014/main" id="{BBAA6A5B-0103-E659-975C-846C0307C59D}"/>
              </a:ext>
            </a:extLst>
          </p:cNvPr>
          <p:cNvGraphicFramePr>
            <a:graphicFrameLocks noGrp="1"/>
          </p:cNvGraphicFramePr>
          <p:nvPr>
            <p:extLst>
              <p:ext uri="{D42A27DB-BD31-4B8C-83A1-F6EECF244321}">
                <p14:modId xmlns:p14="http://schemas.microsoft.com/office/powerpoint/2010/main" val="2087210065"/>
              </p:ext>
            </p:extLst>
          </p:nvPr>
        </p:nvGraphicFramePr>
        <p:xfrm>
          <a:off x="8598152" y="5909334"/>
          <a:ext cx="4211623" cy="1019520"/>
        </p:xfrm>
        <a:graphic>
          <a:graphicData uri="http://schemas.openxmlformats.org/drawingml/2006/table">
            <a:tbl>
              <a:tblPr firstRow="1" bandRow="1">
                <a:tableStyleId>{5C22544A-7EE6-4342-B048-85BDC9FD1C3A}</a:tableStyleId>
              </a:tblPr>
              <a:tblGrid>
                <a:gridCol w="3491623">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p>
                      <a:r>
                        <a:rPr lang="en-GB" sz="1600" b="0" cap="none" dirty="0">
                          <a:solidFill>
                            <a:schemeClr val="bg1"/>
                          </a:solidFill>
                          <a:latin typeface="+mn-lt"/>
                        </a:rPr>
                        <a:t>Which of these activities are you confident to carry out and which do you need to practice?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4" name="Title 3">
            <a:extLst>
              <a:ext uri="{FF2B5EF4-FFF2-40B4-BE49-F238E27FC236}">
                <a16:creationId xmlns:a16="http://schemas.microsoft.com/office/drawing/2014/main" id="{CD017DAF-D4A2-7355-5EAD-97E5372EB090}"/>
              </a:ext>
            </a:extLst>
          </p:cNvPr>
          <p:cNvSpPr txBox="1">
            <a:spLocks/>
          </p:cNvSpPr>
          <p:nvPr/>
        </p:nvSpPr>
        <p:spPr>
          <a:xfrm>
            <a:off x="630000" y="683142"/>
            <a:ext cx="791874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C2: interviews and selected </a:t>
            </a:r>
            <a:br>
              <a:rPr lang="en-GB" sz="3200" dirty="0">
                <a:solidFill>
                  <a:schemeClr val="accent3"/>
                </a:solidFill>
              </a:rPr>
            </a:br>
            <a:r>
              <a:rPr lang="en-GB" sz="3200" dirty="0">
                <a:ln>
                  <a:solidFill>
                    <a:schemeClr val="bg1"/>
                  </a:solidFill>
                </a:ln>
                <a:noFill/>
              </a:rPr>
              <a:t>career pathway-specific skills</a:t>
            </a:r>
          </a:p>
        </p:txBody>
      </p:sp>
      <p:sp>
        <p:nvSpPr>
          <p:cNvPr id="6" name="Title 3">
            <a:extLst>
              <a:ext uri="{FF2B5EF4-FFF2-40B4-BE49-F238E27FC236}">
                <a16:creationId xmlns:a16="http://schemas.microsoft.com/office/drawing/2014/main" id="{6F656448-615F-224C-E039-9418B645E7E1}"/>
              </a:ext>
            </a:extLst>
          </p:cNvPr>
          <p:cNvSpPr txBox="1">
            <a:spLocks/>
          </p:cNvSpPr>
          <p:nvPr/>
        </p:nvSpPr>
        <p:spPr>
          <a:xfrm>
            <a:off x="8598152" y="1093511"/>
            <a:ext cx="4271974" cy="436016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accent3"/>
                </a:solidFill>
              </a:rPr>
              <a:t>Skills required for Interviews</a:t>
            </a:r>
          </a:p>
          <a:p>
            <a:pPr>
              <a:lnSpc>
                <a:spcPct val="100000"/>
              </a:lnSpc>
              <a:spcBef>
                <a:spcPts val="1800"/>
              </a:spcBef>
            </a:pPr>
            <a:r>
              <a:rPr lang="en-GB" sz="1600" b="1" cap="none" dirty="0">
                <a:solidFill>
                  <a:schemeClr val="accent3"/>
                </a:solidFill>
                <a:latin typeface="Arial"/>
              </a:rPr>
              <a:t>During an interview you might be asked to carry out the following activities: </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Demonstrate your presentation skills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Complete an interview feedback form</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Complete an observation form</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Reviewing applications from your peer group / other interviewees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Submitting applications to your peer </a:t>
            </a:r>
            <a:br>
              <a:rPr lang="en-GB" sz="1600" cap="none" dirty="0">
                <a:solidFill>
                  <a:schemeClr val="accent3"/>
                </a:solidFill>
                <a:latin typeface="Arial"/>
              </a:rPr>
            </a:br>
            <a:r>
              <a:rPr lang="en-GB" sz="1600" cap="none" dirty="0">
                <a:solidFill>
                  <a:schemeClr val="accent3"/>
                </a:solidFill>
                <a:latin typeface="Arial"/>
              </a:rPr>
              <a:t>group / interviewers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Demonstrate a work-related competence</a:t>
            </a:r>
          </a:p>
        </p:txBody>
      </p:sp>
    </p:spTree>
    <p:extLst>
      <p:ext uri="{BB962C8B-B14F-4D97-AF65-F5344CB8AC3E}">
        <p14:creationId xmlns:p14="http://schemas.microsoft.com/office/powerpoint/2010/main" val="11476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BDF1C29-73AF-1665-7A83-01BB9A985B35}"/>
              </a:ext>
            </a:extLst>
          </p:cNvPr>
          <p:cNvSpPr txBox="1">
            <a:spLocks/>
          </p:cNvSpPr>
          <p:nvPr/>
        </p:nvSpPr>
        <p:spPr>
          <a:xfrm>
            <a:off x="630001" y="3130797"/>
            <a:ext cx="2015756" cy="2400657"/>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dirty="0">
                <a:solidFill>
                  <a:schemeClr val="accent2"/>
                </a:solidFill>
              </a:rPr>
              <a:t>ONE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Carry out an individual appraisal </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of your own roles in being interviewed, interviewing and observing</a:t>
            </a:r>
          </a:p>
        </p:txBody>
      </p:sp>
      <p:sp>
        <p:nvSpPr>
          <p:cNvPr id="10" name="Title 3">
            <a:extLst>
              <a:ext uri="{FF2B5EF4-FFF2-40B4-BE49-F238E27FC236}">
                <a16:creationId xmlns:a16="http://schemas.microsoft.com/office/drawing/2014/main" id="{186F4A22-934B-171D-9BC0-5B9DFD7A3497}"/>
              </a:ext>
            </a:extLst>
          </p:cNvPr>
          <p:cNvSpPr txBox="1">
            <a:spLocks/>
          </p:cNvSpPr>
          <p:nvPr/>
        </p:nvSpPr>
        <p:spPr>
          <a:xfrm>
            <a:off x="2880249" y="3130797"/>
            <a:ext cx="1901444" cy="1415772"/>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solidFill>
                  <a:srgbClr val="6EBA6F"/>
                </a:solidFill>
                <a:ea typeface="+mn-ea"/>
                <a:cs typeface="+mn-cs"/>
              </a:rPr>
              <a:t>TWO</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Review your communication skills</a:t>
            </a:r>
          </a:p>
        </p:txBody>
      </p:sp>
      <p:sp>
        <p:nvSpPr>
          <p:cNvPr id="14" name="Title 3">
            <a:extLst>
              <a:ext uri="{FF2B5EF4-FFF2-40B4-BE49-F238E27FC236}">
                <a16:creationId xmlns:a16="http://schemas.microsoft.com/office/drawing/2014/main" id="{EA9B7EA4-C8A4-ECA0-29B0-02BC65C05C64}"/>
              </a:ext>
            </a:extLst>
          </p:cNvPr>
          <p:cNvSpPr txBox="1">
            <a:spLocks/>
          </p:cNvSpPr>
          <p:nvPr/>
        </p:nvSpPr>
        <p:spPr>
          <a:xfrm>
            <a:off x="5346173" y="3130797"/>
            <a:ext cx="2015756" cy="1415772"/>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solidFill>
                  <a:srgbClr val="6EBA6F"/>
                </a:solidFill>
                <a:ea typeface="+mn-ea"/>
                <a:cs typeface="+mn-cs"/>
              </a:rPr>
              <a:t>THREE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Review your organisational ability</a:t>
            </a:r>
          </a:p>
        </p:txBody>
      </p:sp>
      <p:sp>
        <p:nvSpPr>
          <p:cNvPr id="15" name="Title 3">
            <a:extLst>
              <a:ext uri="{FF2B5EF4-FFF2-40B4-BE49-F238E27FC236}">
                <a16:creationId xmlns:a16="http://schemas.microsoft.com/office/drawing/2014/main" id="{CC8BE4FC-CCE3-DBC6-2BA1-14F890C7A7D8}"/>
              </a:ext>
            </a:extLst>
          </p:cNvPr>
          <p:cNvSpPr txBox="1">
            <a:spLocks/>
          </p:cNvSpPr>
          <p:nvPr/>
        </p:nvSpPr>
        <p:spPr>
          <a:xfrm>
            <a:off x="7998594" y="3130797"/>
            <a:ext cx="2015756" cy="2400657"/>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solidFill>
                  <a:srgbClr val="6EBA6F"/>
                </a:solidFill>
                <a:ea typeface="+mn-ea"/>
                <a:cs typeface="+mn-cs"/>
              </a:rPr>
              <a:t>FOUR</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Make an assessment</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of how the skills acquired during the process support the development of your employability skills</a:t>
            </a:r>
          </a:p>
        </p:txBody>
      </p:sp>
      <p:sp>
        <p:nvSpPr>
          <p:cNvPr id="16" name="Title 3">
            <a:extLst>
              <a:ext uri="{FF2B5EF4-FFF2-40B4-BE49-F238E27FC236}">
                <a16:creationId xmlns:a16="http://schemas.microsoft.com/office/drawing/2014/main" id="{C4F89DB4-F7D0-5F42-AE23-DDB8C48C00BE}"/>
              </a:ext>
            </a:extLst>
          </p:cNvPr>
          <p:cNvSpPr txBox="1">
            <a:spLocks/>
          </p:cNvSpPr>
          <p:nvPr/>
        </p:nvSpPr>
        <p:spPr>
          <a:xfrm>
            <a:off x="10651015" y="3130797"/>
            <a:ext cx="1727685" cy="2400657"/>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6000" cap="none" dirty="0">
                <a:solidFill>
                  <a:srgbClr val="6EBA6F"/>
                </a:solidFill>
                <a:ea typeface="+mn-ea"/>
                <a:cs typeface="+mn-cs"/>
              </a:rPr>
              <a:t>FIVE</a:t>
            </a:r>
            <a:br>
              <a:rPr lang="en-GB" sz="1600" cap="none" dirty="0">
                <a:solidFill>
                  <a:srgbClr val="16316F"/>
                </a:solidFill>
                <a:latin typeface="Arial"/>
                <a:ea typeface="+mn-ea"/>
                <a:cs typeface="+mn-cs"/>
              </a:rPr>
            </a:br>
            <a:r>
              <a:rPr lang="en-GB" sz="1600" cap="none" dirty="0">
                <a:solidFill>
                  <a:srgbClr val="16316F"/>
                </a:solidFill>
                <a:latin typeface="Arial"/>
                <a:ea typeface="+mn-ea"/>
                <a:cs typeface="+mn-cs"/>
              </a:rPr>
              <a:t>Identify areas of strength and areas where you need to practice or acquire further skills and experience</a:t>
            </a:r>
          </a:p>
        </p:txBody>
      </p:sp>
      <p:sp>
        <p:nvSpPr>
          <p:cNvPr id="19" name="Title 3">
            <a:extLst>
              <a:ext uri="{FF2B5EF4-FFF2-40B4-BE49-F238E27FC236}">
                <a16:creationId xmlns:a16="http://schemas.microsoft.com/office/drawing/2014/main" id="{13A298B7-720D-21AD-6A01-39BE022C90D7}"/>
              </a:ext>
            </a:extLst>
          </p:cNvPr>
          <p:cNvSpPr txBox="1">
            <a:spLocks/>
          </p:cNvSpPr>
          <p:nvPr/>
        </p:nvSpPr>
        <p:spPr>
          <a:xfrm>
            <a:off x="630000" y="2708687"/>
            <a:ext cx="7368594" cy="246221"/>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800"/>
              </a:spcBef>
            </a:pPr>
            <a:r>
              <a:rPr lang="en-GB" sz="1600" b="1" cap="none" dirty="0">
                <a:solidFill>
                  <a:srgbClr val="16316F"/>
                </a:solidFill>
                <a:latin typeface="Arial"/>
                <a:ea typeface="+mn-ea"/>
                <a:cs typeface="+mn-cs"/>
              </a:rPr>
              <a:t>To do this you need to:</a:t>
            </a:r>
          </a:p>
        </p:txBody>
      </p:sp>
      <p:sp>
        <p:nvSpPr>
          <p:cNvPr id="2" name="Title 3">
            <a:extLst>
              <a:ext uri="{FF2B5EF4-FFF2-40B4-BE49-F238E27FC236}">
                <a16:creationId xmlns:a16="http://schemas.microsoft.com/office/drawing/2014/main" id="{433B12C3-4139-9D6D-0B08-CA2CEC4493D2}"/>
              </a:ext>
            </a:extLst>
          </p:cNvPr>
          <p:cNvSpPr txBox="1">
            <a:spLocks/>
          </p:cNvSpPr>
          <p:nvPr/>
        </p:nvSpPr>
        <p:spPr>
          <a:xfrm>
            <a:off x="642008" y="652308"/>
            <a:ext cx="5142421"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D1: review and</a:t>
            </a:r>
            <a:r>
              <a:rPr lang="en-GB" sz="3200" dirty="0">
                <a:ln>
                  <a:solidFill>
                    <a:schemeClr val="accent3"/>
                  </a:solidFill>
                </a:ln>
                <a:noFill/>
              </a:rPr>
              <a:t> </a:t>
            </a:r>
            <a:r>
              <a:rPr lang="en-GB" sz="3200" dirty="0">
                <a:ln>
                  <a:solidFill>
                    <a:schemeClr val="bg1"/>
                  </a:solidFill>
                </a:ln>
                <a:noFill/>
              </a:rPr>
              <a:t>evaluation</a:t>
            </a:r>
          </a:p>
        </p:txBody>
      </p:sp>
      <p:sp>
        <p:nvSpPr>
          <p:cNvPr id="3" name="Title 3">
            <a:extLst>
              <a:ext uri="{FF2B5EF4-FFF2-40B4-BE49-F238E27FC236}">
                <a16:creationId xmlns:a16="http://schemas.microsoft.com/office/drawing/2014/main" id="{15A9C80D-3F3F-809C-9736-BCD852500CC0}"/>
              </a:ext>
            </a:extLst>
          </p:cNvPr>
          <p:cNvSpPr txBox="1">
            <a:spLocks/>
          </p:cNvSpPr>
          <p:nvPr/>
        </p:nvSpPr>
        <p:spPr>
          <a:xfrm>
            <a:off x="642008" y="1085827"/>
            <a:ext cx="5229338" cy="564257"/>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accent3"/>
                </a:solidFill>
              </a:rPr>
              <a:t>Review and evaluate your performance in the interview process</a:t>
            </a:r>
            <a:endParaRPr lang="en-GB" sz="1600" cap="none" dirty="0">
              <a:solidFill>
                <a:schemeClr val="accent3"/>
              </a:solidFill>
              <a:latin typeface="Arial"/>
            </a:endParaRPr>
          </a:p>
        </p:txBody>
      </p:sp>
    </p:spTree>
    <p:extLst>
      <p:ext uri="{BB962C8B-B14F-4D97-AF65-F5344CB8AC3E}">
        <p14:creationId xmlns:p14="http://schemas.microsoft.com/office/powerpoint/2010/main" val="1768836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FA85C15-6980-1D9A-62AF-9D1F463A9AE6}"/>
              </a:ext>
            </a:extLst>
          </p:cNvPr>
          <p:cNvSpPr txBox="1">
            <a:spLocks/>
          </p:cNvSpPr>
          <p:nvPr/>
        </p:nvSpPr>
        <p:spPr>
          <a:xfrm>
            <a:off x="642009" y="652308"/>
            <a:ext cx="3304350"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D2: update swot </a:t>
            </a:r>
            <a:r>
              <a:rPr lang="en-GB" sz="3200" dirty="0">
                <a:ln>
                  <a:solidFill>
                    <a:schemeClr val="bg1"/>
                  </a:solidFill>
                </a:ln>
                <a:noFill/>
              </a:rPr>
              <a:t>and action plan</a:t>
            </a:r>
            <a:endParaRPr lang="en-GB" sz="3200" dirty="0">
              <a:ln>
                <a:solidFill>
                  <a:schemeClr val="accent3"/>
                </a:solidFill>
              </a:ln>
              <a:solidFill>
                <a:schemeClr val="bg1"/>
              </a:solidFill>
            </a:endParaRPr>
          </a:p>
        </p:txBody>
      </p:sp>
      <p:grpSp>
        <p:nvGrpSpPr>
          <p:cNvPr id="2" name="Group 1">
            <a:extLst>
              <a:ext uri="{FF2B5EF4-FFF2-40B4-BE49-F238E27FC236}">
                <a16:creationId xmlns:a16="http://schemas.microsoft.com/office/drawing/2014/main" id="{569F263D-5A1D-26B7-0702-6EC1744D21DF}"/>
              </a:ext>
            </a:extLst>
          </p:cNvPr>
          <p:cNvGrpSpPr/>
          <p:nvPr/>
        </p:nvGrpSpPr>
        <p:grpSpPr>
          <a:xfrm>
            <a:off x="642009" y="2861270"/>
            <a:ext cx="5162025" cy="3041791"/>
            <a:chOff x="550568" y="2924024"/>
            <a:chExt cx="5162025" cy="3041791"/>
          </a:xfrm>
        </p:grpSpPr>
        <p:sp>
          <p:nvSpPr>
            <p:cNvPr id="16" name="Title 3">
              <a:extLst>
                <a:ext uri="{FF2B5EF4-FFF2-40B4-BE49-F238E27FC236}">
                  <a16:creationId xmlns:a16="http://schemas.microsoft.com/office/drawing/2014/main" id="{6170B825-9514-D9D9-9372-2FD8656C06C7}"/>
                </a:ext>
              </a:extLst>
            </p:cNvPr>
            <p:cNvSpPr txBox="1">
              <a:spLocks/>
            </p:cNvSpPr>
            <p:nvPr/>
          </p:nvSpPr>
          <p:spPr>
            <a:xfrm>
              <a:off x="1301337" y="3240469"/>
              <a:ext cx="3249968" cy="769441"/>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6000"/>
                </a:lnSpc>
                <a:spcBef>
                  <a:spcPts val="800"/>
                </a:spcBef>
              </a:pPr>
              <a:r>
                <a:rPr lang="en-GB" sz="6000" dirty="0">
                  <a:solidFill>
                    <a:schemeClr val="bg1"/>
                  </a:solidFill>
                </a:rPr>
                <a:t>crucial</a:t>
              </a:r>
              <a:endParaRPr lang="en-GB" sz="6000" dirty="0">
                <a:ln>
                  <a:solidFill>
                    <a:schemeClr val="accent3"/>
                  </a:solidFill>
                </a:ln>
                <a:solidFill>
                  <a:schemeClr val="bg1"/>
                </a:solidFill>
              </a:endParaRPr>
            </a:p>
          </p:txBody>
        </p:sp>
        <p:sp>
          <p:nvSpPr>
            <p:cNvPr id="18" name="Title 3">
              <a:extLst>
                <a:ext uri="{FF2B5EF4-FFF2-40B4-BE49-F238E27FC236}">
                  <a16:creationId xmlns:a16="http://schemas.microsoft.com/office/drawing/2014/main" id="{3261D259-1AE9-609D-1D22-B021B1F6D6A2}"/>
                </a:ext>
              </a:extLst>
            </p:cNvPr>
            <p:cNvSpPr txBox="1">
              <a:spLocks/>
            </p:cNvSpPr>
            <p:nvPr/>
          </p:nvSpPr>
          <p:spPr>
            <a:xfrm>
              <a:off x="2294184" y="2924024"/>
              <a:ext cx="772906" cy="28212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bg1"/>
                  </a:solidFill>
                </a:rPr>
                <a:t>It is</a:t>
              </a:r>
            </a:p>
          </p:txBody>
        </p:sp>
        <p:sp>
          <p:nvSpPr>
            <p:cNvPr id="26" name="Title 3">
              <a:extLst>
                <a:ext uri="{FF2B5EF4-FFF2-40B4-BE49-F238E27FC236}">
                  <a16:creationId xmlns:a16="http://schemas.microsoft.com/office/drawing/2014/main" id="{D43676D6-75C2-AF5B-3D91-353C4293152B}"/>
                </a:ext>
              </a:extLst>
            </p:cNvPr>
            <p:cNvSpPr txBox="1">
              <a:spLocks/>
            </p:cNvSpPr>
            <p:nvPr/>
          </p:nvSpPr>
          <p:spPr>
            <a:xfrm>
              <a:off x="2797583" y="3912786"/>
              <a:ext cx="1982319" cy="28212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solidFill>
                    <a:schemeClr val="bg1"/>
                  </a:solidFill>
                </a:rPr>
                <a:t>That you keep</a:t>
              </a:r>
            </a:p>
          </p:txBody>
        </p:sp>
        <p:sp>
          <p:nvSpPr>
            <p:cNvPr id="30" name="Title 3">
              <a:extLst>
                <a:ext uri="{FF2B5EF4-FFF2-40B4-BE49-F238E27FC236}">
                  <a16:creationId xmlns:a16="http://schemas.microsoft.com/office/drawing/2014/main" id="{20C958FA-148E-9915-9EC4-A3BF63379333}"/>
                </a:ext>
              </a:extLst>
            </p:cNvPr>
            <p:cNvSpPr txBox="1">
              <a:spLocks/>
            </p:cNvSpPr>
            <p:nvPr/>
          </p:nvSpPr>
          <p:spPr>
            <a:xfrm>
              <a:off x="550568" y="4417908"/>
              <a:ext cx="5162025" cy="793102"/>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6000"/>
                </a:lnSpc>
                <a:spcBef>
                  <a:spcPts val="800"/>
                </a:spcBef>
              </a:pPr>
              <a:r>
                <a:rPr lang="en-GB" sz="7200" dirty="0">
                  <a:ln>
                    <a:solidFill>
                      <a:schemeClr val="bg1"/>
                    </a:solidFill>
                  </a:ln>
                  <a:noFill/>
                </a:rPr>
                <a:t>updating</a:t>
              </a:r>
              <a:endParaRPr lang="en-GB" sz="7200" dirty="0">
                <a:ln>
                  <a:solidFill>
                    <a:schemeClr val="accent3"/>
                  </a:solidFill>
                </a:ln>
                <a:solidFill>
                  <a:schemeClr val="bg1"/>
                </a:solidFill>
              </a:endParaRPr>
            </a:p>
          </p:txBody>
        </p:sp>
        <p:sp>
          <p:nvSpPr>
            <p:cNvPr id="31" name="Title 3">
              <a:extLst>
                <a:ext uri="{FF2B5EF4-FFF2-40B4-BE49-F238E27FC236}">
                  <a16:creationId xmlns:a16="http://schemas.microsoft.com/office/drawing/2014/main" id="{E292EED7-89BE-4917-ED9C-AF96B0B381CB}"/>
                </a:ext>
              </a:extLst>
            </p:cNvPr>
            <p:cNvSpPr txBox="1">
              <a:spLocks/>
            </p:cNvSpPr>
            <p:nvPr/>
          </p:nvSpPr>
          <p:spPr>
            <a:xfrm>
              <a:off x="823443" y="5145077"/>
              <a:ext cx="4889150" cy="82073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ts val="3200"/>
                </a:lnSpc>
                <a:spcBef>
                  <a:spcPts val="2400"/>
                </a:spcBef>
              </a:pPr>
              <a:r>
                <a:rPr lang="en-GB" sz="3200" dirty="0">
                  <a:solidFill>
                    <a:schemeClr val="bg1"/>
                  </a:solidFill>
                </a:rPr>
                <a:t>Your </a:t>
              </a:r>
              <a:r>
                <a:rPr lang="en-GB" sz="3200">
                  <a:solidFill>
                    <a:schemeClr val="bg1"/>
                  </a:solidFill>
                </a:rPr>
                <a:t>swOt</a:t>
              </a:r>
              <a:r>
                <a:rPr lang="en-GB" sz="3200" dirty="0">
                  <a:solidFill>
                    <a:schemeClr val="bg1"/>
                  </a:solidFill>
                </a:rPr>
                <a:t> and </a:t>
              </a:r>
              <a:br>
                <a:rPr lang="en-GB" sz="3200" dirty="0">
                  <a:solidFill>
                    <a:schemeClr val="bg1"/>
                  </a:solidFill>
                </a:rPr>
              </a:br>
              <a:r>
                <a:rPr lang="en-GB" sz="3200" dirty="0">
                  <a:solidFill>
                    <a:schemeClr val="bg1"/>
                  </a:solidFill>
                </a:rPr>
                <a:t>action plan</a:t>
              </a:r>
            </a:p>
          </p:txBody>
        </p:sp>
      </p:grpSp>
      <p:sp>
        <p:nvSpPr>
          <p:cNvPr id="34" name="Title 3">
            <a:extLst>
              <a:ext uri="{FF2B5EF4-FFF2-40B4-BE49-F238E27FC236}">
                <a16:creationId xmlns:a16="http://schemas.microsoft.com/office/drawing/2014/main" id="{439EC04D-02CF-EA56-8DF7-5ACD181A09EB}"/>
              </a:ext>
            </a:extLst>
          </p:cNvPr>
          <p:cNvSpPr txBox="1">
            <a:spLocks/>
          </p:cNvSpPr>
          <p:nvPr/>
        </p:nvSpPr>
        <p:spPr>
          <a:xfrm>
            <a:off x="642009" y="1823837"/>
            <a:ext cx="5249505" cy="50417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bg1"/>
                </a:solidFill>
                <a:latin typeface="Arial"/>
                <a:hlinkClick r:id="rId3">
                  <a:extLst>
                    <a:ext uri="{A12FA001-AC4F-418D-AE19-62706E023703}">
                      <ahyp:hlinkClr xmlns:ahyp="http://schemas.microsoft.com/office/drawing/2018/hyperlinkcolor" val="tx"/>
                    </a:ext>
                  </a:extLst>
                </a:hlinkClick>
              </a:rPr>
              <a:t>Hear how tennis can help develop resilience </a:t>
            </a:r>
            <a:br>
              <a:rPr lang="en-GB" sz="1600" b="1" cap="none" dirty="0">
                <a:solidFill>
                  <a:schemeClr val="bg1"/>
                </a:solidFill>
                <a:latin typeface="Arial"/>
                <a:hlinkClick r:id="rId3">
                  <a:extLst>
                    <a:ext uri="{A12FA001-AC4F-418D-AE19-62706E023703}">
                      <ahyp:hlinkClr xmlns:ahyp="http://schemas.microsoft.com/office/drawing/2018/hyperlinkcolor" val="tx"/>
                    </a:ext>
                  </a:extLst>
                </a:hlinkClick>
              </a:rPr>
            </a:br>
            <a:r>
              <a:rPr lang="en-GB" sz="1600" b="1" cap="none" dirty="0">
                <a:solidFill>
                  <a:schemeClr val="bg1"/>
                </a:solidFill>
                <a:latin typeface="Arial"/>
                <a:hlinkClick r:id="rId3">
                  <a:extLst>
                    <a:ext uri="{A12FA001-AC4F-418D-AE19-62706E023703}">
                      <ahyp:hlinkClr xmlns:ahyp="http://schemas.microsoft.com/office/drawing/2018/hyperlinkcolor" val="tx"/>
                    </a:ext>
                  </a:extLst>
                </a:hlinkClick>
              </a:rPr>
              <a:t>and prepare you for the world of work.</a:t>
            </a:r>
            <a:endParaRPr lang="en-GB" sz="1600" b="1" cap="none" dirty="0">
              <a:solidFill>
                <a:schemeClr val="bg1"/>
              </a:solidFill>
              <a:latin typeface="Arial"/>
            </a:endParaRPr>
          </a:p>
        </p:txBody>
      </p:sp>
      <p:sp>
        <p:nvSpPr>
          <p:cNvPr id="35" name="Title 3">
            <a:extLst>
              <a:ext uri="{FF2B5EF4-FFF2-40B4-BE49-F238E27FC236}">
                <a16:creationId xmlns:a16="http://schemas.microsoft.com/office/drawing/2014/main" id="{92C64820-58D6-D9EE-E2C4-65E815ECD76C}"/>
              </a:ext>
            </a:extLst>
          </p:cNvPr>
          <p:cNvSpPr txBox="1">
            <a:spLocks/>
          </p:cNvSpPr>
          <p:nvPr/>
        </p:nvSpPr>
        <p:spPr>
          <a:xfrm>
            <a:off x="8218833" y="1823837"/>
            <a:ext cx="3843365" cy="4616648"/>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You need to:</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Carry out a SWOT analysis on </a:t>
            </a:r>
            <a:br>
              <a:rPr lang="en-GB" sz="1600" cap="none" dirty="0">
                <a:solidFill>
                  <a:schemeClr val="accent3"/>
                </a:solidFill>
                <a:latin typeface="Arial"/>
              </a:rPr>
            </a:br>
            <a:r>
              <a:rPr lang="en-GB" sz="1600" cap="none" dirty="0">
                <a:solidFill>
                  <a:schemeClr val="accent3"/>
                </a:solidFill>
                <a:latin typeface="Arial"/>
              </a:rPr>
              <a:t>your individual performance in the </a:t>
            </a:r>
            <a:br>
              <a:rPr lang="en-GB" sz="1600" cap="none" dirty="0">
                <a:solidFill>
                  <a:schemeClr val="accent3"/>
                </a:solidFill>
                <a:latin typeface="Arial"/>
              </a:rPr>
            </a:br>
            <a:r>
              <a:rPr lang="en-GB" sz="1600" cap="none" dirty="0">
                <a:solidFill>
                  <a:schemeClr val="accent3"/>
                </a:solidFill>
                <a:latin typeface="Arial"/>
              </a:rPr>
              <a:t>role-play activities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Self-critique the events and documentation you prepared and </a:t>
            </a:r>
            <a:br>
              <a:rPr lang="en-GB" sz="1600" cap="none" dirty="0">
                <a:solidFill>
                  <a:schemeClr val="accent3"/>
                </a:solidFill>
                <a:latin typeface="Arial"/>
              </a:rPr>
            </a:br>
            <a:r>
              <a:rPr lang="en-GB" sz="1600" cap="none" dirty="0">
                <a:solidFill>
                  <a:schemeClr val="accent3"/>
                </a:solidFill>
                <a:latin typeface="Arial"/>
              </a:rPr>
              <a:t>how it supported you in the activities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Review how effective the process </a:t>
            </a:r>
            <a:br>
              <a:rPr lang="en-GB" sz="1600" cap="none" dirty="0">
                <a:solidFill>
                  <a:schemeClr val="accent3"/>
                </a:solidFill>
                <a:latin typeface="Arial"/>
              </a:rPr>
            </a:br>
            <a:r>
              <a:rPr lang="en-GB" sz="1600" cap="none" dirty="0">
                <a:solidFill>
                  <a:schemeClr val="accent3"/>
                </a:solidFill>
                <a:latin typeface="Arial"/>
              </a:rPr>
              <a:t>was and how you feel you may need </a:t>
            </a:r>
            <a:br>
              <a:rPr lang="en-GB" sz="1600" cap="none" dirty="0">
                <a:solidFill>
                  <a:schemeClr val="accent3"/>
                </a:solidFill>
                <a:latin typeface="Arial"/>
              </a:rPr>
            </a:br>
            <a:r>
              <a:rPr lang="en-GB" sz="1600" cap="none" dirty="0">
                <a:solidFill>
                  <a:schemeClr val="accent3"/>
                </a:solidFill>
                <a:latin typeface="Arial"/>
              </a:rPr>
              <a:t>to develop skills further to be able to conduct and participate in interviews more effectively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Amend your action plan to highlight how to address any weaknesses in your skill set </a:t>
            </a:r>
          </a:p>
        </p:txBody>
      </p:sp>
    </p:spTree>
    <p:extLst>
      <p:ext uri="{BB962C8B-B14F-4D97-AF65-F5344CB8AC3E}">
        <p14:creationId xmlns:p14="http://schemas.microsoft.com/office/powerpoint/2010/main" val="506353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06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FA85C15-6980-1D9A-62AF-9D1F463A9AE6}"/>
              </a:ext>
            </a:extLst>
          </p:cNvPr>
          <p:cNvSpPr txBox="1">
            <a:spLocks/>
          </p:cNvSpPr>
          <p:nvPr/>
        </p:nvSpPr>
        <p:spPr>
          <a:xfrm>
            <a:off x="642008" y="1391217"/>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A1: Scope and provision </a:t>
            </a:r>
            <a:br>
              <a:rPr lang="en-GB" sz="3200" dirty="0">
                <a:solidFill>
                  <a:schemeClr val="accent3"/>
                </a:solidFill>
              </a:rPr>
            </a:br>
            <a:r>
              <a:rPr lang="en-GB" sz="3200" dirty="0">
                <a:ln>
                  <a:solidFill>
                    <a:schemeClr val="accent3"/>
                  </a:solidFill>
                </a:ln>
                <a:noFill/>
              </a:rPr>
              <a:t>of the sports industry </a:t>
            </a:r>
          </a:p>
        </p:txBody>
      </p:sp>
      <p:sp>
        <p:nvSpPr>
          <p:cNvPr id="6" name="Title 3">
            <a:extLst>
              <a:ext uri="{FF2B5EF4-FFF2-40B4-BE49-F238E27FC236}">
                <a16:creationId xmlns:a16="http://schemas.microsoft.com/office/drawing/2014/main" id="{3E19F7D5-451E-1229-CDFE-644ED7B4A23E}"/>
              </a:ext>
            </a:extLst>
          </p:cNvPr>
          <p:cNvSpPr txBox="1">
            <a:spLocks/>
          </p:cNvSpPr>
          <p:nvPr/>
        </p:nvSpPr>
        <p:spPr>
          <a:xfrm>
            <a:off x="642008" y="2636505"/>
            <a:ext cx="4996793" cy="164660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342900" indent="-342900">
              <a:lnSpc>
                <a:spcPct val="100000"/>
              </a:lnSpc>
              <a:spcBef>
                <a:spcPts val="1800"/>
              </a:spcBef>
              <a:buFont typeface="Arial" panose="020B0604020202020204" pitchFamily="34" charset="0"/>
              <a:buChar char="•"/>
            </a:pPr>
            <a:r>
              <a:rPr lang="en-GB" sz="2200" dirty="0">
                <a:solidFill>
                  <a:schemeClr val="accent2"/>
                </a:solidFill>
              </a:rPr>
              <a:t>Scope</a:t>
            </a:r>
            <a:r>
              <a:rPr lang="en-GB" sz="2200" dirty="0">
                <a:solidFill>
                  <a:schemeClr val="accent3"/>
                </a:solidFill>
              </a:rPr>
              <a:t> </a:t>
            </a:r>
            <a:br>
              <a:rPr lang="en-GB" sz="1600" cap="none" dirty="0">
                <a:solidFill>
                  <a:schemeClr val="accent3"/>
                </a:solidFill>
                <a:latin typeface="Arial"/>
              </a:rPr>
            </a:br>
            <a:r>
              <a:rPr lang="en-GB" sz="1600" cap="none" dirty="0">
                <a:solidFill>
                  <a:schemeClr val="accent3"/>
                </a:solidFill>
                <a:latin typeface="Arial"/>
              </a:rPr>
              <a:t>refers to the size, breadth and geographic spread of the sports industry, locally and nationally. </a:t>
            </a:r>
          </a:p>
          <a:p>
            <a:pPr marL="342900" indent="-342900">
              <a:lnSpc>
                <a:spcPct val="100000"/>
              </a:lnSpc>
              <a:spcBef>
                <a:spcPts val="1800"/>
              </a:spcBef>
              <a:buFont typeface="Arial" panose="020B0604020202020204" pitchFamily="34" charset="0"/>
              <a:buChar char="•"/>
            </a:pPr>
            <a:r>
              <a:rPr lang="en-GB" sz="2200" dirty="0"/>
              <a:t>provision</a:t>
            </a:r>
            <a:br>
              <a:rPr lang="en-GB" sz="1600" cap="none" dirty="0">
                <a:solidFill>
                  <a:schemeClr val="accent3"/>
                </a:solidFill>
                <a:latin typeface="Arial"/>
              </a:rPr>
            </a:br>
            <a:r>
              <a:rPr lang="en-GB" sz="1600" cap="none" dirty="0">
                <a:solidFill>
                  <a:schemeClr val="accent3"/>
                </a:solidFill>
                <a:latin typeface="Arial"/>
              </a:rPr>
              <a:t>refers to facilities, equipment and opportunities.</a:t>
            </a:r>
          </a:p>
        </p:txBody>
      </p:sp>
      <p:pic>
        <p:nvPicPr>
          <p:cNvPr id="9" name="Picture 8">
            <a:extLst>
              <a:ext uri="{FF2B5EF4-FFF2-40B4-BE49-F238E27FC236}">
                <a16:creationId xmlns:a16="http://schemas.microsoft.com/office/drawing/2014/main" id="{A1E921EF-D4EC-AFF9-1342-E301720D01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10425" y="582418"/>
            <a:ext cx="6387342" cy="6339203"/>
          </a:xfrm>
          <a:prstGeom prst="rect">
            <a:avLst/>
          </a:prstGeom>
        </p:spPr>
      </p:pic>
      <p:graphicFrame>
        <p:nvGraphicFramePr>
          <p:cNvPr id="2" name="Table 5">
            <a:extLst>
              <a:ext uri="{FF2B5EF4-FFF2-40B4-BE49-F238E27FC236}">
                <a16:creationId xmlns:a16="http://schemas.microsoft.com/office/drawing/2014/main" id="{7607B786-1205-1D31-F712-40D461016D8A}"/>
              </a:ext>
            </a:extLst>
          </p:cNvPr>
          <p:cNvGraphicFramePr>
            <a:graphicFrameLocks noGrp="1"/>
          </p:cNvGraphicFramePr>
          <p:nvPr>
            <p:extLst>
              <p:ext uri="{D42A27DB-BD31-4B8C-83A1-F6EECF244321}">
                <p14:modId xmlns:p14="http://schemas.microsoft.com/office/powerpoint/2010/main" val="3482031044"/>
              </p:ext>
            </p:extLst>
          </p:nvPr>
        </p:nvGraphicFramePr>
        <p:xfrm>
          <a:off x="642008" y="5170581"/>
          <a:ext cx="5142421" cy="1751040"/>
        </p:xfrm>
        <a:graphic>
          <a:graphicData uri="http://schemas.openxmlformats.org/drawingml/2006/table">
            <a:tbl>
              <a:tblPr firstRow="1" bandRow="1">
                <a:tableStyleId>{5C22544A-7EE6-4342-B048-85BDC9FD1C3A}</a:tableStyleId>
              </a:tblPr>
              <a:tblGrid>
                <a:gridCol w="4393801">
                  <a:extLst>
                    <a:ext uri="{9D8B030D-6E8A-4147-A177-3AD203B41FA5}">
                      <a16:colId xmlns:a16="http://schemas.microsoft.com/office/drawing/2014/main" val="4161015764"/>
                    </a:ext>
                  </a:extLst>
                </a:gridCol>
                <a:gridCol w="748620">
                  <a:extLst>
                    <a:ext uri="{9D8B030D-6E8A-4147-A177-3AD203B41FA5}">
                      <a16:colId xmlns:a16="http://schemas.microsoft.com/office/drawing/2014/main" val="2603615810"/>
                    </a:ext>
                  </a:extLst>
                </a:gridCol>
              </a:tblGrid>
              <a:tr h="809614">
                <a:tc>
                  <a:txBody>
                    <a:bodyPr/>
                    <a:lstStyle/>
                    <a:p>
                      <a:pPr marL="342900" indent="-342900">
                        <a:buFont typeface="+mj-lt"/>
                        <a:buAutoNum type="arabicPeriod"/>
                      </a:pPr>
                      <a:r>
                        <a:rPr lang="en-GB" sz="1600" b="0" cap="none" dirty="0">
                          <a:solidFill>
                            <a:schemeClr val="bg1"/>
                          </a:solidFill>
                          <a:latin typeface="+mn-lt"/>
                        </a:rPr>
                        <a:t>What provision is there for employment opportunities in tennis in your area </a:t>
                      </a:r>
                      <a:br>
                        <a:rPr lang="en-GB" sz="1600" b="0" cap="none" dirty="0">
                          <a:solidFill>
                            <a:schemeClr val="bg1"/>
                          </a:solidFill>
                          <a:latin typeface="+mn-lt"/>
                        </a:rPr>
                      </a:br>
                      <a:r>
                        <a:rPr lang="en-GB" sz="1600" b="0" cap="none" dirty="0">
                          <a:solidFill>
                            <a:schemeClr val="bg1"/>
                          </a:solidFill>
                          <a:latin typeface="+mn-lt"/>
                        </a:rPr>
                        <a:t>and nationally?</a:t>
                      </a:r>
                    </a:p>
                    <a:p>
                      <a:pPr marL="342900" indent="-342900">
                        <a:buFont typeface="+mj-lt"/>
                        <a:buAutoNum type="arabicPeriod"/>
                      </a:pPr>
                      <a:endParaRPr lang="en-GB" sz="1600" b="0" cap="none" dirty="0">
                        <a:solidFill>
                          <a:schemeClr val="bg1"/>
                        </a:solidFill>
                        <a:latin typeface="+mn-lt"/>
                      </a:endParaRPr>
                    </a:p>
                    <a:p>
                      <a:pPr marL="342900" indent="-342900">
                        <a:buFont typeface="+mj-lt"/>
                        <a:buAutoNum type="arabicPeriod"/>
                      </a:pPr>
                      <a:r>
                        <a:rPr lang="en-GB" sz="1600" b="0" cap="none" dirty="0">
                          <a:solidFill>
                            <a:schemeClr val="bg1"/>
                          </a:solidFill>
                          <a:latin typeface="+mn-lt"/>
                        </a:rPr>
                        <a:t>What factors affect tennis provision </a:t>
                      </a:r>
                      <a:br>
                        <a:rPr lang="en-GB" sz="1600" b="0" cap="none" dirty="0">
                          <a:solidFill>
                            <a:schemeClr val="bg1"/>
                          </a:solidFill>
                          <a:latin typeface="+mn-lt"/>
                        </a:rPr>
                      </a:br>
                      <a:r>
                        <a:rPr lang="en-GB" sz="1600" b="0" cap="none" dirty="0">
                          <a:solidFill>
                            <a:schemeClr val="bg1"/>
                          </a:solidFill>
                          <a:latin typeface="+mn-lt"/>
                        </a:rPr>
                        <a:t>in the UK?</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395141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3AC6A2-1DE3-20BC-0FEA-E6B15C35EA4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3772" y="635613"/>
            <a:ext cx="6164506" cy="6298834"/>
          </a:xfrm>
          <a:prstGeom prst="rect">
            <a:avLst/>
          </a:prstGeom>
        </p:spPr>
      </p:pic>
      <p:sp>
        <p:nvSpPr>
          <p:cNvPr id="7" name="Title 3">
            <a:extLst>
              <a:ext uri="{FF2B5EF4-FFF2-40B4-BE49-F238E27FC236}">
                <a16:creationId xmlns:a16="http://schemas.microsoft.com/office/drawing/2014/main" id="{8EA77046-628D-869C-672D-BE257D890A62}"/>
              </a:ext>
            </a:extLst>
          </p:cNvPr>
          <p:cNvSpPr txBox="1">
            <a:spLocks/>
          </p:cNvSpPr>
          <p:nvPr/>
        </p:nvSpPr>
        <p:spPr>
          <a:xfrm>
            <a:off x="7456695" y="2749696"/>
            <a:ext cx="4700012" cy="1938992"/>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Sport and recreation industry data, </a:t>
            </a:r>
            <a:br>
              <a:rPr lang="en-GB" sz="1600" b="1" cap="none" dirty="0">
                <a:solidFill>
                  <a:schemeClr val="accent3"/>
                </a:solidFill>
                <a:latin typeface="Arial"/>
              </a:rPr>
            </a:br>
            <a:r>
              <a:rPr lang="en-GB" sz="1600" b="1" cap="none" dirty="0">
                <a:solidFill>
                  <a:schemeClr val="accent3"/>
                </a:solidFill>
                <a:latin typeface="Arial"/>
              </a:rPr>
              <a:t>economic significance, number of jobs. </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How many people does the sport and leisure industry employ locally and nationally?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What income does the industry produce </a:t>
            </a:r>
            <a:br>
              <a:rPr lang="en-GB" sz="1600" cap="none" dirty="0">
                <a:solidFill>
                  <a:schemeClr val="accent3"/>
                </a:solidFill>
                <a:latin typeface="Arial"/>
              </a:rPr>
            </a:br>
            <a:r>
              <a:rPr lang="en-GB" sz="1600" cap="none" dirty="0">
                <a:solidFill>
                  <a:schemeClr val="accent3"/>
                </a:solidFill>
                <a:latin typeface="Arial"/>
              </a:rPr>
              <a:t>in the UK?  </a:t>
            </a:r>
          </a:p>
        </p:txBody>
      </p:sp>
      <p:sp>
        <p:nvSpPr>
          <p:cNvPr id="18" name="Title 3">
            <a:extLst>
              <a:ext uri="{FF2B5EF4-FFF2-40B4-BE49-F238E27FC236}">
                <a16:creationId xmlns:a16="http://schemas.microsoft.com/office/drawing/2014/main" id="{062B7EC1-226D-F313-1CAF-234F7E93C9AF}"/>
              </a:ext>
            </a:extLst>
          </p:cNvPr>
          <p:cNvSpPr txBox="1">
            <a:spLocks/>
          </p:cNvSpPr>
          <p:nvPr/>
        </p:nvSpPr>
        <p:spPr>
          <a:xfrm>
            <a:off x="7456695" y="1564472"/>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A1: Scope and provision </a:t>
            </a:r>
            <a:br>
              <a:rPr lang="en-GB" sz="3200" dirty="0">
                <a:solidFill>
                  <a:schemeClr val="accent3"/>
                </a:solidFill>
              </a:rPr>
            </a:br>
            <a:r>
              <a:rPr lang="en-GB" sz="3200" dirty="0">
                <a:ln>
                  <a:solidFill>
                    <a:schemeClr val="accent3"/>
                  </a:solidFill>
                </a:ln>
                <a:noFill/>
              </a:rPr>
              <a:t>of the sports industry </a:t>
            </a:r>
          </a:p>
        </p:txBody>
      </p:sp>
    </p:spTree>
    <p:extLst>
      <p:ext uri="{BB962C8B-B14F-4D97-AF65-F5344CB8AC3E}">
        <p14:creationId xmlns:p14="http://schemas.microsoft.com/office/powerpoint/2010/main" val="18208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E7BB670E-0F9F-878E-F2E8-DF54C6407E66}"/>
              </a:ext>
            </a:extLst>
          </p:cNvPr>
          <p:cNvSpPr txBox="1">
            <a:spLocks/>
          </p:cNvSpPr>
          <p:nvPr/>
        </p:nvSpPr>
        <p:spPr>
          <a:xfrm>
            <a:off x="642007" y="2400594"/>
            <a:ext cx="5402657" cy="492443"/>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The impact of geographical factors on the Scope and Provision of the sports industry:</a:t>
            </a:r>
            <a:endParaRPr lang="en-GB" sz="1600" cap="none" dirty="0">
              <a:solidFill>
                <a:schemeClr val="accent3"/>
              </a:solidFill>
              <a:latin typeface="Arial"/>
            </a:endParaRPr>
          </a:p>
        </p:txBody>
      </p:sp>
      <p:sp>
        <p:nvSpPr>
          <p:cNvPr id="9" name="Title 3">
            <a:extLst>
              <a:ext uri="{FF2B5EF4-FFF2-40B4-BE49-F238E27FC236}">
                <a16:creationId xmlns:a16="http://schemas.microsoft.com/office/drawing/2014/main" id="{FC8871FA-7E00-E8B6-5F59-874F2A1207DA}"/>
              </a:ext>
            </a:extLst>
          </p:cNvPr>
          <p:cNvSpPr txBox="1">
            <a:spLocks/>
          </p:cNvSpPr>
          <p:nvPr/>
        </p:nvSpPr>
        <p:spPr>
          <a:xfrm>
            <a:off x="642007" y="3372767"/>
            <a:ext cx="2732621" cy="1020256"/>
          </a:xfrm>
          <a:prstGeom prst="rect">
            <a:avLst/>
          </a:prstGeom>
          <a:solidFill>
            <a:schemeClr val="accent1"/>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2000" dirty="0">
                <a:solidFill>
                  <a:schemeClr val="bg1"/>
                </a:solidFill>
              </a:rPr>
              <a:t>Infrastructure</a:t>
            </a:r>
          </a:p>
        </p:txBody>
      </p:sp>
      <p:graphicFrame>
        <p:nvGraphicFramePr>
          <p:cNvPr id="13" name="Table 5">
            <a:extLst>
              <a:ext uri="{FF2B5EF4-FFF2-40B4-BE49-F238E27FC236}">
                <a16:creationId xmlns:a16="http://schemas.microsoft.com/office/drawing/2014/main" id="{9CF7AA61-08C2-731E-A2A1-79413E801943}"/>
              </a:ext>
            </a:extLst>
          </p:cNvPr>
          <p:cNvGraphicFramePr>
            <a:graphicFrameLocks noGrp="1"/>
          </p:cNvGraphicFramePr>
          <p:nvPr>
            <p:extLst>
              <p:ext uri="{D42A27DB-BD31-4B8C-83A1-F6EECF244321}">
                <p14:modId xmlns:p14="http://schemas.microsoft.com/office/powerpoint/2010/main" val="2274674117"/>
              </p:ext>
            </p:extLst>
          </p:nvPr>
        </p:nvGraphicFramePr>
        <p:xfrm>
          <a:off x="642007" y="6079263"/>
          <a:ext cx="5646582" cy="836640"/>
        </p:xfrm>
        <a:graphic>
          <a:graphicData uri="http://schemas.openxmlformats.org/drawingml/2006/table">
            <a:tbl>
              <a:tblPr firstRow="1" bandRow="1">
                <a:tableStyleId>{5C22544A-7EE6-4342-B048-85BDC9FD1C3A}</a:tableStyleId>
              </a:tblPr>
              <a:tblGrid>
                <a:gridCol w="4926582">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636258">
                <a:tc>
                  <a:txBody>
                    <a:bodyPr/>
                    <a:lstStyle/>
                    <a:p>
                      <a:r>
                        <a:rPr lang="en-GB" sz="1600" b="0" cap="none" dirty="0">
                          <a:solidFill>
                            <a:schemeClr val="bg1"/>
                          </a:solidFill>
                          <a:latin typeface="+mn-lt"/>
                        </a:rPr>
                        <a:t>What is the relationship between geographical factors and the scope and provision of tennis? </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4" name="Title 3">
            <a:extLst>
              <a:ext uri="{FF2B5EF4-FFF2-40B4-BE49-F238E27FC236}">
                <a16:creationId xmlns:a16="http://schemas.microsoft.com/office/drawing/2014/main" id="{7082912A-A1F3-D765-2925-2F2CC8A2817D}"/>
              </a:ext>
            </a:extLst>
          </p:cNvPr>
          <p:cNvSpPr txBox="1">
            <a:spLocks/>
          </p:cNvSpPr>
          <p:nvPr/>
        </p:nvSpPr>
        <p:spPr>
          <a:xfrm>
            <a:off x="3555968" y="3372767"/>
            <a:ext cx="2732621" cy="1020256"/>
          </a:xfrm>
          <a:prstGeom prst="rect">
            <a:avLst/>
          </a:prstGeom>
          <a:solidFill>
            <a:schemeClr val="accent1"/>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2000" dirty="0">
                <a:solidFill>
                  <a:schemeClr val="bg1"/>
                </a:solidFill>
              </a:rPr>
              <a:t>Location</a:t>
            </a:r>
          </a:p>
        </p:txBody>
      </p:sp>
      <p:sp>
        <p:nvSpPr>
          <p:cNvPr id="15" name="Title 3">
            <a:extLst>
              <a:ext uri="{FF2B5EF4-FFF2-40B4-BE49-F238E27FC236}">
                <a16:creationId xmlns:a16="http://schemas.microsoft.com/office/drawing/2014/main" id="{24D2B00A-7516-24B2-92C2-04F2505BC764}"/>
              </a:ext>
            </a:extLst>
          </p:cNvPr>
          <p:cNvSpPr txBox="1">
            <a:spLocks/>
          </p:cNvSpPr>
          <p:nvPr/>
        </p:nvSpPr>
        <p:spPr>
          <a:xfrm>
            <a:off x="642007" y="4552771"/>
            <a:ext cx="2732621" cy="1020256"/>
          </a:xfrm>
          <a:prstGeom prst="rect">
            <a:avLst/>
          </a:prstGeom>
          <a:solidFill>
            <a:schemeClr val="accent1"/>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2000" dirty="0">
                <a:solidFill>
                  <a:schemeClr val="bg1"/>
                </a:solidFill>
              </a:rPr>
              <a:t>Environment</a:t>
            </a:r>
          </a:p>
        </p:txBody>
      </p:sp>
      <p:sp>
        <p:nvSpPr>
          <p:cNvPr id="16" name="Title 3">
            <a:extLst>
              <a:ext uri="{FF2B5EF4-FFF2-40B4-BE49-F238E27FC236}">
                <a16:creationId xmlns:a16="http://schemas.microsoft.com/office/drawing/2014/main" id="{FC47BE7C-D678-6F39-62E0-376AE78A6EC9}"/>
              </a:ext>
            </a:extLst>
          </p:cNvPr>
          <p:cNvSpPr txBox="1">
            <a:spLocks/>
          </p:cNvSpPr>
          <p:nvPr/>
        </p:nvSpPr>
        <p:spPr>
          <a:xfrm>
            <a:off x="3555968" y="4552771"/>
            <a:ext cx="2732621" cy="1020256"/>
          </a:xfrm>
          <a:prstGeom prst="rect">
            <a:avLst/>
          </a:prstGeom>
          <a:solidFill>
            <a:schemeClr val="accent1"/>
          </a:solidFill>
        </p:spPr>
        <p:txBody>
          <a:bodyPr wrap="square" lIns="108000" tIns="108000" rIns="108000" bIns="10800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2000" dirty="0">
                <a:solidFill>
                  <a:schemeClr val="bg1"/>
                </a:solidFill>
              </a:rPr>
              <a:t>Population</a:t>
            </a:r>
          </a:p>
        </p:txBody>
      </p:sp>
      <p:pic>
        <p:nvPicPr>
          <p:cNvPr id="18" name="Picture 17">
            <a:extLst>
              <a:ext uri="{FF2B5EF4-FFF2-40B4-BE49-F238E27FC236}">
                <a16:creationId xmlns:a16="http://schemas.microsoft.com/office/drawing/2014/main" id="{170F1DD8-D8C2-B894-8C90-0F2EB9F150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064943" y="630822"/>
            <a:ext cx="5732854" cy="6285082"/>
          </a:xfrm>
          <a:prstGeom prst="rect">
            <a:avLst/>
          </a:prstGeom>
        </p:spPr>
      </p:pic>
      <p:sp>
        <p:nvSpPr>
          <p:cNvPr id="20" name="Title 3">
            <a:extLst>
              <a:ext uri="{FF2B5EF4-FFF2-40B4-BE49-F238E27FC236}">
                <a16:creationId xmlns:a16="http://schemas.microsoft.com/office/drawing/2014/main" id="{B7FE1C27-1AAA-0783-5170-C0A8201A09DC}"/>
              </a:ext>
            </a:extLst>
          </p:cNvPr>
          <p:cNvSpPr txBox="1">
            <a:spLocks/>
          </p:cNvSpPr>
          <p:nvPr/>
        </p:nvSpPr>
        <p:spPr>
          <a:xfrm>
            <a:off x="642008" y="1279287"/>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A1: Scope and provision </a:t>
            </a:r>
            <a:br>
              <a:rPr lang="en-GB" sz="3200" dirty="0">
                <a:solidFill>
                  <a:schemeClr val="accent3"/>
                </a:solidFill>
              </a:rPr>
            </a:br>
            <a:r>
              <a:rPr lang="en-GB" sz="3200" dirty="0">
                <a:ln>
                  <a:solidFill>
                    <a:schemeClr val="accent3"/>
                  </a:solidFill>
                </a:ln>
                <a:noFill/>
              </a:rPr>
              <a:t>of the sports industry </a:t>
            </a:r>
          </a:p>
        </p:txBody>
      </p:sp>
    </p:spTree>
    <p:extLst>
      <p:ext uri="{BB962C8B-B14F-4D97-AF65-F5344CB8AC3E}">
        <p14:creationId xmlns:p14="http://schemas.microsoft.com/office/powerpoint/2010/main" val="96649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8EA77046-628D-869C-672D-BE257D890A62}"/>
              </a:ext>
            </a:extLst>
          </p:cNvPr>
          <p:cNvSpPr txBox="1">
            <a:spLocks/>
          </p:cNvSpPr>
          <p:nvPr/>
        </p:nvSpPr>
        <p:spPr>
          <a:xfrm>
            <a:off x="7480473" y="2413745"/>
            <a:ext cx="4599232" cy="2877711"/>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Socio-economic factors impacting the </a:t>
            </a:r>
            <a:br>
              <a:rPr lang="en-GB" sz="1600" b="1" cap="none" dirty="0">
                <a:solidFill>
                  <a:schemeClr val="accent3"/>
                </a:solidFill>
                <a:latin typeface="Arial"/>
              </a:rPr>
            </a:br>
            <a:r>
              <a:rPr lang="en-GB" sz="1600" b="1" cap="none" dirty="0">
                <a:solidFill>
                  <a:schemeClr val="accent3"/>
                </a:solidFill>
                <a:latin typeface="Arial"/>
              </a:rPr>
              <a:t>Scope and Provision of the sports industry: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Employment</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History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Wealth</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Culture</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Fashion and trends</a:t>
            </a:r>
          </a:p>
        </p:txBody>
      </p:sp>
      <p:graphicFrame>
        <p:nvGraphicFramePr>
          <p:cNvPr id="5" name="Table 5">
            <a:extLst>
              <a:ext uri="{FF2B5EF4-FFF2-40B4-BE49-F238E27FC236}">
                <a16:creationId xmlns:a16="http://schemas.microsoft.com/office/drawing/2014/main" id="{BBAA6A5B-0103-E659-975C-846C0307C59D}"/>
              </a:ext>
            </a:extLst>
          </p:cNvPr>
          <p:cNvGraphicFramePr>
            <a:graphicFrameLocks noGrp="1"/>
          </p:cNvGraphicFramePr>
          <p:nvPr>
            <p:extLst>
              <p:ext uri="{D42A27DB-BD31-4B8C-83A1-F6EECF244321}">
                <p14:modId xmlns:p14="http://schemas.microsoft.com/office/powerpoint/2010/main" val="1756214292"/>
              </p:ext>
            </p:extLst>
          </p:nvPr>
        </p:nvGraphicFramePr>
        <p:xfrm>
          <a:off x="7480472" y="6092214"/>
          <a:ext cx="5533011" cy="836640"/>
        </p:xfrm>
        <a:graphic>
          <a:graphicData uri="http://schemas.openxmlformats.org/drawingml/2006/table">
            <a:tbl>
              <a:tblPr firstRow="1" bandRow="1">
                <a:tableStyleId>{5C22544A-7EE6-4342-B048-85BDC9FD1C3A}</a:tableStyleId>
              </a:tblPr>
              <a:tblGrid>
                <a:gridCol w="4813011">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p>
                      <a:r>
                        <a:rPr lang="en-GB" sz="1600" b="0" cap="none" dirty="0">
                          <a:solidFill>
                            <a:schemeClr val="bg1"/>
                          </a:solidFill>
                          <a:latin typeface="+mn-lt"/>
                        </a:rPr>
                        <a:t>How do these factors impact the scope and provision of tennis and other sports in the UK?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pic>
        <p:nvPicPr>
          <p:cNvPr id="12" name="Picture 11">
            <a:extLst>
              <a:ext uri="{FF2B5EF4-FFF2-40B4-BE49-F238E27FC236}">
                <a16:creationId xmlns:a16="http://schemas.microsoft.com/office/drawing/2014/main" id="{89480AF6-F314-3F36-A971-1AEB34822CA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3772" y="635613"/>
            <a:ext cx="6138736" cy="6288449"/>
          </a:xfrm>
          <a:prstGeom prst="rect">
            <a:avLst/>
          </a:prstGeom>
        </p:spPr>
      </p:pic>
      <p:sp>
        <p:nvSpPr>
          <p:cNvPr id="14" name="Title 3">
            <a:extLst>
              <a:ext uri="{FF2B5EF4-FFF2-40B4-BE49-F238E27FC236}">
                <a16:creationId xmlns:a16="http://schemas.microsoft.com/office/drawing/2014/main" id="{CD017DAF-D4A2-7355-5EAD-97E5372EB090}"/>
              </a:ext>
            </a:extLst>
          </p:cNvPr>
          <p:cNvSpPr txBox="1">
            <a:spLocks/>
          </p:cNvSpPr>
          <p:nvPr/>
        </p:nvSpPr>
        <p:spPr>
          <a:xfrm>
            <a:off x="7480472" y="1198712"/>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A1: Scope and provision </a:t>
            </a:r>
            <a:br>
              <a:rPr lang="en-GB" sz="3200" dirty="0">
                <a:solidFill>
                  <a:schemeClr val="accent3"/>
                </a:solidFill>
              </a:rPr>
            </a:br>
            <a:r>
              <a:rPr lang="en-GB" sz="3200" dirty="0">
                <a:ln>
                  <a:solidFill>
                    <a:schemeClr val="accent3"/>
                  </a:solidFill>
                </a:ln>
                <a:noFill/>
              </a:rPr>
              <a:t>of the sports industry </a:t>
            </a:r>
          </a:p>
        </p:txBody>
      </p:sp>
    </p:spTree>
    <p:extLst>
      <p:ext uri="{BB962C8B-B14F-4D97-AF65-F5344CB8AC3E}">
        <p14:creationId xmlns:p14="http://schemas.microsoft.com/office/powerpoint/2010/main" val="28445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E19F7D5-451E-1229-CDFE-644ED7B4A23E}"/>
              </a:ext>
            </a:extLst>
          </p:cNvPr>
          <p:cNvSpPr txBox="1">
            <a:spLocks/>
          </p:cNvSpPr>
          <p:nvPr/>
        </p:nvSpPr>
        <p:spPr>
          <a:xfrm>
            <a:off x="1214048" y="2666643"/>
            <a:ext cx="4083996" cy="2400657"/>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600" b="1" cap="none" dirty="0">
                <a:solidFill>
                  <a:schemeClr val="accent3"/>
                </a:solidFill>
                <a:latin typeface="Arial"/>
              </a:rPr>
              <a:t>Seasonal factors which impact the Scope and Provision of the sports industry</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Summer camps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Holiday sports clubs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Competition seasons</a:t>
            </a:r>
          </a:p>
          <a:p>
            <a:pPr marL="28575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Training camps</a:t>
            </a:r>
          </a:p>
        </p:txBody>
      </p:sp>
      <p:graphicFrame>
        <p:nvGraphicFramePr>
          <p:cNvPr id="7" name="Table 5">
            <a:extLst>
              <a:ext uri="{FF2B5EF4-FFF2-40B4-BE49-F238E27FC236}">
                <a16:creationId xmlns:a16="http://schemas.microsoft.com/office/drawing/2014/main" id="{374384F4-A30F-D97A-AAF3-13356E28BACC}"/>
              </a:ext>
            </a:extLst>
          </p:cNvPr>
          <p:cNvGraphicFramePr>
            <a:graphicFrameLocks noGrp="1"/>
          </p:cNvGraphicFramePr>
          <p:nvPr>
            <p:extLst>
              <p:ext uri="{D42A27DB-BD31-4B8C-83A1-F6EECF244321}">
                <p14:modId xmlns:p14="http://schemas.microsoft.com/office/powerpoint/2010/main" val="1681868857"/>
              </p:ext>
            </p:extLst>
          </p:nvPr>
        </p:nvGraphicFramePr>
        <p:xfrm>
          <a:off x="642007" y="5896383"/>
          <a:ext cx="4083996" cy="1019520"/>
        </p:xfrm>
        <a:graphic>
          <a:graphicData uri="http://schemas.openxmlformats.org/drawingml/2006/table">
            <a:tbl>
              <a:tblPr firstRow="1" bandRow="1">
                <a:tableStyleId>{5C22544A-7EE6-4342-B048-85BDC9FD1C3A}</a:tableStyleId>
              </a:tblPr>
              <a:tblGrid>
                <a:gridCol w="3400529">
                  <a:extLst>
                    <a:ext uri="{9D8B030D-6E8A-4147-A177-3AD203B41FA5}">
                      <a16:colId xmlns:a16="http://schemas.microsoft.com/office/drawing/2014/main" val="4161015764"/>
                    </a:ext>
                  </a:extLst>
                </a:gridCol>
                <a:gridCol w="683467">
                  <a:extLst>
                    <a:ext uri="{9D8B030D-6E8A-4147-A177-3AD203B41FA5}">
                      <a16:colId xmlns:a16="http://schemas.microsoft.com/office/drawing/2014/main" val="2603615810"/>
                    </a:ext>
                  </a:extLst>
                </a:gridCol>
              </a:tblGrid>
              <a:tr h="636258">
                <a:tc>
                  <a:txBody>
                    <a:bodyPr/>
                    <a:lstStyle/>
                    <a:p>
                      <a:r>
                        <a:rPr lang="en-GB" sz="1600" b="0" cap="none" dirty="0">
                          <a:solidFill>
                            <a:schemeClr val="bg1"/>
                          </a:solidFill>
                          <a:latin typeface="+mn-lt"/>
                        </a:rPr>
                        <a:t>How do seasonal factors impact the scope and provision of tennis in the UK?</a:t>
                      </a: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1" name="Title 3">
            <a:extLst>
              <a:ext uri="{FF2B5EF4-FFF2-40B4-BE49-F238E27FC236}">
                <a16:creationId xmlns:a16="http://schemas.microsoft.com/office/drawing/2014/main" id="{DE764F73-9423-5CA6-F887-186C2D6F9A82}"/>
              </a:ext>
            </a:extLst>
          </p:cNvPr>
          <p:cNvSpPr txBox="1">
            <a:spLocks/>
          </p:cNvSpPr>
          <p:nvPr/>
        </p:nvSpPr>
        <p:spPr>
          <a:xfrm>
            <a:off x="642008" y="1439342"/>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A1: Scope and provision </a:t>
            </a:r>
            <a:br>
              <a:rPr lang="en-GB" sz="3200" dirty="0">
                <a:solidFill>
                  <a:schemeClr val="accent3"/>
                </a:solidFill>
              </a:rPr>
            </a:br>
            <a:r>
              <a:rPr lang="en-GB" sz="3200" dirty="0">
                <a:ln>
                  <a:solidFill>
                    <a:schemeClr val="accent3"/>
                  </a:solidFill>
                </a:ln>
                <a:noFill/>
              </a:rPr>
              <a:t>of the sports industry </a:t>
            </a:r>
          </a:p>
        </p:txBody>
      </p:sp>
      <p:pic>
        <p:nvPicPr>
          <p:cNvPr id="8" name="Picture 7">
            <a:extLst>
              <a:ext uri="{FF2B5EF4-FFF2-40B4-BE49-F238E27FC236}">
                <a16:creationId xmlns:a16="http://schemas.microsoft.com/office/drawing/2014/main" id="{44DBF81A-8A38-B225-1881-711946F319A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09303" y="4056682"/>
            <a:ext cx="2986699" cy="2872171"/>
          </a:xfrm>
          <a:prstGeom prst="rect">
            <a:avLst/>
          </a:prstGeom>
        </p:spPr>
      </p:pic>
      <p:pic>
        <p:nvPicPr>
          <p:cNvPr id="9" name="Picture 8">
            <a:extLst>
              <a:ext uri="{FF2B5EF4-FFF2-40B4-BE49-F238E27FC236}">
                <a16:creationId xmlns:a16="http://schemas.microsoft.com/office/drawing/2014/main" id="{D6918070-99D2-8770-EB7B-1FBA948195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7786" y="666370"/>
            <a:ext cx="4412399" cy="3010891"/>
          </a:xfrm>
          <a:prstGeom prst="rect">
            <a:avLst/>
          </a:prstGeom>
        </p:spPr>
      </p:pic>
      <p:pic>
        <p:nvPicPr>
          <p:cNvPr id="12" name="Picture 11">
            <a:extLst>
              <a:ext uri="{FF2B5EF4-FFF2-40B4-BE49-F238E27FC236}">
                <a16:creationId xmlns:a16="http://schemas.microsoft.com/office/drawing/2014/main" id="{85289089-826C-C5E1-251F-22EF4B5AB2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98044" y="4056682"/>
            <a:ext cx="4108717" cy="2872171"/>
          </a:xfrm>
          <a:prstGeom prst="rect">
            <a:avLst/>
          </a:prstGeom>
        </p:spPr>
      </p:pic>
    </p:spTree>
    <p:extLst>
      <p:ext uri="{BB962C8B-B14F-4D97-AF65-F5344CB8AC3E}">
        <p14:creationId xmlns:p14="http://schemas.microsoft.com/office/powerpoint/2010/main" val="190505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BAA6A5B-0103-E659-975C-846C0307C59D}"/>
              </a:ext>
            </a:extLst>
          </p:cNvPr>
          <p:cNvGraphicFramePr>
            <a:graphicFrameLocks noGrp="1"/>
          </p:cNvGraphicFramePr>
          <p:nvPr>
            <p:extLst>
              <p:ext uri="{D42A27DB-BD31-4B8C-83A1-F6EECF244321}">
                <p14:modId xmlns:p14="http://schemas.microsoft.com/office/powerpoint/2010/main" val="1150754466"/>
              </p:ext>
            </p:extLst>
          </p:nvPr>
        </p:nvGraphicFramePr>
        <p:xfrm>
          <a:off x="7480472" y="6092214"/>
          <a:ext cx="5533011" cy="836640"/>
        </p:xfrm>
        <a:graphic>
          <a:graphicData uri="http://schemas.openxmlformats.org/drawingml/2006/table">
            <a:tbl>
              <a:tblPr firstRow="1" bandRow="1">
                <a:tableStyleId>{5C22544A-7EE6-4342-B048-85BDC9FD1C3A}</a:tableStyleId>
              </a:tblPr>
              <a:tblGrid>
                <a:gridCol w="4813011">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p>
                      <a:r>
                        <a:rPr lang="en-GB" sz="1600" b="0" cap="none" dirty="0">
                          <a:solidFill>
                            <a:schemeClr val="tx1"/>
                          </a:solidFill>
                          <a:latin typeface="+mn-lt"/>
                        </a:rPr>
                        <a:t>Which career pathway interests you? Which </a:t>
                      </a:r>
                      <a:br>
                        <a:rPr lang="en-GB" sz="1600" b="0" cap="none" dirty="0">
                          <a:solidFill>
                            <a:schemeClr val="tx1"/>
                          </a:solidFill>
                          <a:latin typeface="+mn-lt"/>
                        </a:rPr>
                      </a:br>
                      <a:r>
                        <a:rPr lang="en-GB" sz="1600" b="0" cap="none" dirty="0">
                          <a:solidFill>
                            <a:schemeClr val="tx1"/>
                          </a:solidFill>
                          <a:latin typeface="+mn-lt"/>
                        </a:rPr>
                        <a:t>roles within the sports industry do you aspire to?</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3"/>
                          </a:solidFill>
                          <a:effectLst/>
                          <a:uLnTx/>
                          <a:uFillTx/>
                          <a:latin typeface="Oswald"/>
                          <a:ea typeface="+mn-ea"/>
                          <a:cs typeface="+mn-cs"/>
                        </a:rPr>
                        <a:t>?</a:t>
                      </a:r>
                      <a:endParaRPr kumimoji="0" lang="en-US" sz="3600" b="1" i="0" u="none" strike="noStrike" kern="1200" cap="none" spc="0" normalizeH="0" baseline="0" noProof="0" dirty="0">
                        <a:ln>
                          <a:noFill/>
                        </a:ln>
                        <a:solidFill>
                          <a:schemeClr val="accent3"/>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14950256"/>
                  </a:ext>
                </a:extLst>
              </a:tr>
            </a:tbl>
          </a:graphicData>
        </a:graphic>
      </p:graphicFrame>
      <p:sp>
        <p:nvSpPr>
          <p:cNvPr id="14" name="Title 3">
            <a:extLst>
              <a:ext uri="{FF2B5EF4-FFF2-40B4-BE49-F238E27FC236}">
                <a16:creationId xmlns:a16="http://schemas.microsoft.com/office/drawing/2014/main" id="{CD017DAF-D4A2-7355-5EAD-97E5372EB090}"/>
              </a:ext>
            </a:extLst>
          </p:cNvPr>
          <p:cNvSpPr txBox="1">
            <a:spLocks/>
          </p:cNvSpPr>
          <p:nvPr/>
        </p:nvSpPr>
        <p:spPr>
          <a:xfrm>
            <a:off x="7480472" y="977330"/>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A2: careers and jobs</a:t>
            </a:r>
            <a:br>
              <a:rPr lang="en-GB" sz="3200" dirty="0">
                <a:solidFill>
                  <a:schemeClr val="tx1"/>
                </a:solidFill>
              </a:rPr>
            </a:br>
            <a:r>
              <a:rPr lang="en-GB" sz="3200" dirty="0">
                <a:ln>
                  <a:solidFill>
                    <a:schemeClr val="tx1"/>
                  </a:solidFill>
                </a:ln>
                <a:noFill/>
              </a:rPr>
              <a:t>in the sports industry </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7480472" y="2307845"/>
            <a:ext cx="4502011" cy="3144451"/>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t>key pathways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Sports development</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Sport and exercise science</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Coaching</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Education</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Leisure management</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Sports journalism </a:t>
            </a:r>
          </a:p>
        </p:txBody>
      </p:sp>
      <p:pic>
        <p:nvPicPr>
          <p:cNvPr id="9" name="Picture 8">
            <a:extLst>
              <a:ext uri="{FF2B5EF4-FFF2-40B4-BE49-F238E27FC236}">
                <a16:creationId xmlns:a16="http://schemas.microsoft.com/office/drawing/2014/main" id="{B4EB55C8-1265-F6C0-D519-5DFA77E154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3773" y="630821"/>
            <a:ext cx="6138736" cy="6288449"/>
          </a:xfrm>
          <a:prstGeom prst="rect">
            <a:avLst/>
          </a:prstGeom>
        </p:spPr>
      </p:pic>
    </p:spTree>
    <p:extLst>
      <p:ext uri="{BB962C8B-B14F-4D97-AF65-F5344CB8AC3E}">
        <p14:creationId xmlns:p14="http://schemas.microsoft.com/office/powerpoint/2010/main" val="3777471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BBAA6A5B-0103-E659-975C-846C0307C59D}"/>
              </a:ext>
            </a:extLst>
          </p:cNvPr>
          <p:cNvGraphicFramePr>
            <a:graphicFrameLocks noGrp="1"/>
          </p:cNvGraphicFramePr>
          <p:nvPr>
            <p:extLst>
              <p:ext uri="{D42A27DB-BD31-4B8C-83A1-F6EECF244321}">
                <p14:modId xmlns:p14="http://schemas.microsoft.com/office/powerpoint/2010/main" val="462298396"/>
              </p:ext>
            </p:extLst>
          </p:nvPr>
        </p:nvGraphicFramePr>
        <p:xfrm>
          <a:off x="643773" y="6092214"/>
          <a:ext cx="5533011" cy="836640"/>
        </p:xfrm>
        <a:graphic>
          <a:graphicData uri="http://schemas.openxmlformats.org/drawingml/2006/table">
            <a:tbl>
              <a:tblPr firstRow="1" bandRow="1">
                <a:tableStyleId>{5C22544A-7EE6-4342-B048-85BDC9FD1C3A}</a:tableStyleId>
              </a:tblPr>
              <a:tblGrid>
                <a:gridCol w="4813011">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p>
                      <a:r>
                        <a:rPr lang="en-GB" sz="1600" b="0" cap="none" dirty="0">
                          <a:solidFill>
                            <a:schemeClr val="tx1"/>
                          </a:solidFill>
                          <a:latin typeface="+mn-lt"/>
                        </a:rPr>
                        <a:t>Can you identify types of jobs or roles for </a:t>
                      </a:r>
                      <a:br>
                        <a:rPr lang="en-GB" sz="1600" b="0" cap="none" dirty="0">
                          <a:solidFill>
                            <a:schemeClr val="tx1"/>
                          </a:solidFill>
                          <a:latin typeface="+mn-lt"/>
                        </a:rPr>
                      </a:br>
                      <a:r>
                        <a:rPr lang="en-GB" sz="1600" b="0" cap="none" dirty="0">
                          <a:solidFill>
                            <a:schemeClr val="tx1"/>
                          </a:solidFill>
                          <a:latin typeface="+mn-lt"/>
                        </a:rPr>
                        <a:t>each of these local and national employers?</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accent3"/>
                          </a:solidFill>
                          <a:effectLst/>
                          <a:uLnTx/>
                          <a:uFillTx/>
                          <a:latin typeface="Oswald"/>
                          <a:ea typeface="+mn-ea"/>
                          <a:cs typeface="+mn-cs"/>
                        </a:rPr>
                        <a:t>?</a:t>
                      </a:r>
                      <a:endParaRPr kumimoji="0" lang="en-US" sz="3600" b="1" i="0" u="none" strike="noStrike" kern="1200" cap="none" spc="0" normalizeH="0" baseline="0" noProof="0" dirty="0">
                        <a:ln>
                          <a:noFill/>
                        </a:ln>
                        <a:solidFill>
                          <a:schemeClr val="accent3"/>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14950256"/>
                  </a:ext>
                </a:extLst>
              </a:tr>
            </a:tbl>
          </a:graphicData>
        </a:graphic>
      </p:graphicFrame>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630821"/>
            <a:ext cx="514242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A2: careers and jobs</a:t>
            </a:r>
            <a:br>
              <a:rPr lang="en-GB" sz="3200" dirty="0">
                <a:solidFill>
                  <a:schemeClr val="tx1"/>
                </a:solidFill>
              </a:rPr>
            </a:br>
            <a:r>
              <a:rPr lang="en-GB" sz="3200" dirty="0">
                <a:ln>
                  <a:solidFill>
                    <a:schemeClr val="tx1"/>
                  </a:solidFill>
                </a:ln>
                <a:noFill/>
              </a:rPr>
              <a:t>in the sports industry </a:t>
            </a:r>
          </a:p>
        </p:txBody>
      </p:sp>
      <p:sp>
        <p:nvSpPr>
          <p:cNvPr id="6" name="Title 3">
            <a:extLst>
              <a:ext uri="{FF2B5EF4-FFF2-40B4-BE49-F238E27FC236}">
                <a16:creationId xmlns:a16="http://schemas.microsoft.com/office/drawing/2014/main" id="{C97592E2-F074-7942-4F7B-8C6525C46B9D}"/>
              </a:ext>
            </a:extLst>
          </p:cNvPr>
          <p:cNvSpPr txBox="1">
            <a:spLocks/>
          </p:cNvSpPr>
          <p:nvPr/>
        </p:nvSpPr>
        <p:spPr>
          <a:xfrm>
            <a:off x="643773" y="2235752"/>
            <a:ext cx="5533011" cy="2744341"/>
          </a:xfrm>
          <a:prstGeom prst="rect">
            <a:avLst/>
          </a:prstGeom>
        </p:spPr>
        <p:txBody>
          <a:bodyPr wrap="square" lIns="0" tIns="0" rIns="0" bIns="0" numCol="2"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2400"/>
              </a:spcBef>
            </a:pPr>
            <a:r>
              <a:rPr lang="en-GB" sz="2200" dirty="0"/>
              <a:t>Local employers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Public</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Private</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Voluntary</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Public / Private Partnerships</a:t>
            </a:r>
            <a:br>
              <a:rPr lang="en-GB" sz="2000" cap="none" dirty="0">
                <a:solidFill>
                  <a:schemeClr val="tx1"/>
                </a:solidFill>
                <a:latin typeface="Arial"/>
              </a:rPr>
            </a:br>
            <a:endParaRPr lang="en-GB" sz="2000" cap="none" dirty="0">
              <a:solidFill>
                <a:schemeClr val="tx1"/>
              </a:solidFill>
              <a:latin typeface="Arial"/>
            </a:endParaRPr>
          </a:p>
          <a:p>
            <a:pPr>
              <a:lnSpc>
                <a:spcPts val="2200"/>
              </a:lnSpc>
              <a:spcBef>
                <a:spcPts val="2400"/>
              </a:spcBef>
            </a:pPr>
            <a:r>
              <a:rPr lang="en-GB" sz="2200" dirty="0">
                <a:solidFill>
                  <a:schemeClr val="accent2"/>
                </a:solidFill>
              </a:rPr>
              <a:t>national employers</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Public</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Private</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Voluntary</a:t>
            </a:r>
          </a:p>
          <a:p>
            <a:pPr marL="285750" indent="-285750">
              <a:lnSpc>
                <a:spcPct val="100000"/>
              </a:lnSpc>
              <a:spcBef>
                <a:spcPts val="1800"/>
              </a:spcBef>
              <a:buFont typeface="Arial" panose="020B0604020202020204" pitchFamily="34" charset="0"/>
              <a:buChar char="•"/>
            </a:pPr>
            <a:r>
              <a:rPr lang="en-GB" sz="1600" cap="none" dirty="0">
                <a:solidFill>
                  <a:schemeClr val="tx1"/>
                </a:solidFill>
                <a:latin typeface="Arial"/>
              </a:rPr>
              <a:t>Third Sector</a:t>
            </a:r>
          </a:p>
        </p:txBody>
      </p:sp>
      <p:pic>
        <p:nvPicPr>
          <p:cNvPr id="9" name="Picture 8">
            <a:extLst>
              <a:ext uri="{FF2B5EF4-FFF2-40B4-BE49-F238E27FC236}">
                <a16:creationId xmlns:a16="http://schemas.microsoft.com/office/drawing/2014/main" id="{B4EB55C8-1265-F6C0-D519-5DFA77E154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959065" y="630821"/>
            <a:ext cx="5899558" cy="6288449"/>
          </a:xfrm>
          <a:prstGeom prst="rect">
            <a:avLst/>
          </a:prstGeom>
        </p:spPr>
      </p:pic>
    </p:spTree>
    <p:extLst>
      <p:ext uri="{BB962C8B-B14F-4D97-AF65-F5344CB8AC3E}">
        <p14:creationId xmlns:p14="http://schemas.microsoft.com/office/powerpoint/2010/main" val="3107465672"/>
      </p:ext>
    </p:extLst>
  </p:cSld>
  <p:clrMapOvr>
    <a:masterClrMapping/>
  </p:clrMapOvr>
</p:sld>
</file>

<file path=ppt/theme/theme1.xml><?xml version="1.0" encoding="utf-8"?>
<a:theme xmlns:a="http://schemas.openxmlformats.org/drawingml/2006/main" name="LTA Core">
  <a:themeElements>
    <a:clrScheme name="LTA Core">
      <a:dk1>
        <a:sysClr val="windowText" lastClr="000000"/>
      </a:dk1>
      <a:lt1>
        <a:srgbClr val="FFFFFF"/>
      </a:lt1>
      <a:dk2>
        <a:srgbClr val="16316F"/>
      </a:dk2>
      <a:lt2>
        <a:srgbClr val="F2F2F2"/>
      </a:lt2>
      <a:accent1>
        <a:srgbClr val="1A7BC0"/>
      </a:accent1>
      <a:accent2>
        <a:srgbClr val="6EBA6F"/>
      </a:accent2>
      <a:accent3>
        <a:srgbClr val="16316F"/>
      </a:accent3>
      <a:accent4>
        <a:srgbClr val="18BAA4"/>
      </a:accent4>
      <a:accent5>
        <a:srgbClr val="6096BA"/>
      </a:accent5>
      <a:accent6>
        <a:srgbClr val="B1D239"/>
      </a:accent6>
      <a:hlink>
        <a:srgbClr val="16BDF1"/>
      </a:hlink>
      <a:folHlink>
        <a:srgbClr val="A585C5"/>
      </a:folHlink>
    </a:clrScheme>
    <a:fontScheme name="LTA PYW">
      <a:majorFont>
        <a:latin typeface="Oswa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lumMod val="75000"/>
            </a:schemeClr>
          </a:solid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b="1" dirty="0" err="1" smtClean="0">
            <a:solidFill>
              <a:schemeClr val="bg2"/>
            </a:solidFill>
          </a:defRPr>
        </a:defPPr>
      </a:lstStyle>
    </a:txDef>
  </a:objectDefaults>
  <a:extraClrSchemeLst/>
  <a:extLst>
    <a:ext uri="{05A4C25C-085E-4340-85A3-A5531E510DB2}">
      <thm15:themeFamily xmlns:thm15="http://schemas.microsoft.com/office/thememl/2012/main" name="LTA=Core Internal Powerpoint Presentation Template v7" id="{F9A4EB65-CFB1-2548-AA14-4D4E264F3E1E}" vid="{D585EC92-C757-CD43-BE8D-A0A1BFAC2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LTA Core</Template>
  <TotalTime>786</TotalTime>
  <Words>1853</Words>
  <Application>Microsoft Office PowerPoint</Application>
  <PresentationFormat>Custom</PresentationFormat>
  <Paragraphs>270</Paragraphs>
  <Slides>28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Oswald</vt:lpstr>
      <vt:lpstr>Arial</vt:lpstr>
      <vt:lpstr>LTA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S</dc:creator>
  <cp:lastModifiedBy>Michelle Gray</cp:lastModifiedBy>
  <cp:revision>273</cp:revision>
  <dcterms:created xsi:type="dcterms:W3CDTF">2022-07-05T09:49:18Z</dcterms:created>
  <dcterms:modified xsi:type="dcterms:W3CDTF">2022-10-26T09:51:14Z</dcterms:modified>
</cp:coreProperties>
</file>